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2"/>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Montserrat" charset="1" panose="00000500000000000000"/>
      <p:regular r:id="rId19"/>
    </p:embeddedFont>
    <p:embeddedFont>
      <p:font typeface="Arimo Bold" charset="1" panose="020B0704020202020204"/>
      <p:regular r:id="rId20"/>
    </p:embeddedFont>
    <p:embeddedFont>
      <p:font typeface="Arimo" charset="1" panose="020B0604020202020204"/>
      <p:regular r:id="rId21"/>
    </p:embeddedFont>
    <p:embeddedFont>
      <p:font typeface="IBM Plex Sans Bold" charset="1" panose="020B0803050203000203"/>
      <p:regular r:id="rId25"/>
    </p:embeddedFont>
    <p:embeddedFont>
      <p:font typeface="Canva Sans" charset="1" panose="020B05030305010401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notesMasters/notesMaster1.xml" Type="http://schemas.openxmlformats.org/officeDocument/2006/relationships/notesMaster"/><Relationship Id="rId23" Target="theme/theme2.xml" Type="http://schemas.openxmlformats.org/officeDocument/2006/relationships/theme"/><Relationship Id="rId24" Target="notesSlides/notesSlide1.xml" Type="http://schemas.openxmlformats.org/officeDocument/2006/relationships/notesSlide"/><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8888" r="0" b="-8888"/>
            </a:stretch>
          </a:blipFill>
        </p:spPr>
      </p:sp>
      <p:grpSp>
        <p:nvGrpSpPr>
          <p:cNvPr name="Group 3" id="3"/>
          <p:cNvGrpSpPr/>
          <p:nvPr/>
        </p:nvGrpSpPr>
        <p:grpSpPr>
          <a:xfrm rot="0">
            <a:off x="-687948" y="-186839"/>
            <a:ext cx="19290058" cy="1929005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652780" y="0"/>
                  </a:moveTo>
                  <a:lnTo>
                    <a:pt x="160020" y="0"/>
                  </a:lnTo>
                  <a:lnTo>
                    <a:pt x="0" y="160020"/>
                  </a:lnTo>
                  <a:lnTo>
                    <a:pt x="0" y="652780"/>
                  </a:lnTo>
                  <a:lnTo>
                    <a:pt x="160020" y="812800"/>
                  </a:lnTo>
                  <a:lnTo>
                    <a:pt x="652780" y="812800"/>
                  </a:lnTo>
                  <a:lnTo>
                    <a:pt x="812800" y="652780"/>
                  </a:lnTo>
                  <a:lnTo>
                    <a:pt x="812800" y="160020"/>
                  </a:lnTo>
                  <a:lnTo>
                    <a:pt x="652780" y="0"/>
                  </a:lnTo>
                  <a:close/>
                </a:path>
              </a:pathLst>
            </a:custGeom>
            <a:solidFill>
              <a:srgbClr val="C6C3C1"/>
            </a:solidFill>
          </p:spPr>
        </p:sp>
        <p:sp>
          <p:nvSpPr>
            <p:cNvPr name="TextBox 5" id="5"/>
            <p:cNvSpPr txBox="true"/>
            <p:nvPr/>
          </p:nvSpPr>
          <p:spPr>
            <a:xfrm>
              <a:off x="63500" y="15875"/>
              <a:ext cx="685800" cy="73342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226064" y="0"/>
            <a:ext cx="6509528" cy="2001009"/>
            <a:chOff x="0" y="0"/>
            <a:chExt cx="669375" cy="205764"/>
          </a:xfrm>
        </p:grpSpPr>
        <p:sp>
          <p:nvSpPr>
            <p:cNvPr name="Freeform 7" id="7"/>
            <p:cNvSpPr/>
            <p:nvPr/>
          </p:nvSpPr>
          <p:spPr>
            <a:xfrm flipH="false" flipV="false" rot="0">
              <a:off x="0" y="0"/>
              <a:ext cx="669375" cy="205764"/>
            </a:xfrm>
            <a:custGeom>
              <a:avLst/>
              <a:gdLst/>
              <a:ahLst/>
              <a:cxnLst/>
              <a:rect r="r" b="b" t="t" l="l"/>
              <a:pathLst>
                <a:path h="205764" w="669375">
                  <a:moveTo>
                    <a:pt x="203200" y="0"/>
                  </a:moveTo>
                  <a:lnTo>
                    <a:pt x="669375" y="0"/>
                  </a:lnTo>
                  <a:lnTo>
                    <a:pt x="466175" y="205764"/>
                  </a:lnTo>
                  <a:lnTo>
                    <a:pt x="0" y="205764"/>
                  </a:lnTo>
                  <a:lnTo>
                    <a:pt x="203200" y="0"/>
                  </a:lnTo>
                  <a:close/>
                </a:path>
              </a:pathLst>
            </a:custGeom>
            <a:solidFill>
              <a:srgbClr val="71574D"/>
            </a:solidFill>
          </p:spPr>
        </p:sp>
        <p:sp>
          <p:nvSpPr>
            <p:cNvPr name="TextBox 8" id="8"/>
            <p:cNvSpPr txBox="true"/>
            <p:nvPr/>
          </p:nvSpPr>
          <p:spPr>
            <a:xfrm>
              <a:off x="101600" y="-47625"/>
              <a:ext cx="466175" cy="253389"/>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0" y="1766547"/>
            <a:ext cx="5897414" cy="3142491"/>
            <a:chOff x="0" y="0"/>
            <a:chExt cx="812800" cy="433108"/>
          </a:xfrm>
        </p:grpSpPr>
        <p:sp>
          <p:nvSpPr>
            <p:cNvPr name="Freeform 10" id="10"/>
            <p:cNvSpPr/>
            <p:nvPr/>
          </p:nvSpPr>
          <p:spPr>
            <a:xfrm flipH="false" flipV="false" rot="0">
              <a:off x="0" y="0"/>
              <a:ext cx="812800" cy="433108"/>
            </a:xfrm>
            <a:custGeom>
              <a:avLst/>
              <a:gdLst/>
              <a:ahLst/>
              <a:cxnLst/>
              <a:rect r="r" b="b" t="t" l="l"/>
              <a:pathLst>
                <a:path h="433108" w="812800">
                  <a:moveTo>
                    <a:pt x="0" y="0"/>
                  </a:moveTo>
                  <a:lnTo>
                    <a:pt x="812800" y="0"/>
                  </a:lnTo>
                  <a:lnTo>
                    <a:pt x="812800" y="433108"/>
                  </a:lnTo>
                  <a:lnTo>
                    <a:pt x="0" y="433108"/>
                  </a:lnTo>
                  <a:close/>
                </a:path>
              </a:pathLst>
            </a:custGeom>
            <a:solidFill>
              <a:srgbClr val="51504F"/>
            </a:solidFill>
          </p:spPr>
        </p:sp>
        <p:sp>
          <p:nvSpPr>
            <p:cNvPr name="TextBox 11" id="11"/>
            <p:cNvSpPr txBox="true"/>
            <p:nvPr/>
          </p:nvSpPr>
          <p:spPr>
            <a:xfrm>
              <a:off x="0" y="-142875"/>
              <a:ext cx="812800" cy="575983"/>
            </a:xfrm>
            <a:prstGeom prst="rect">
              <a:avLst/>
            </a:prstGeom>
          </p:spPr>
          <p:txBody>
            <a:bodyPr anchor="ctr" rtlCol="false" tIns="50800" lIns="50800" bIns="50800" rIns="50800"/>
            <a:lstStyle/>
            <a:p>
              <a:pPr algn="ctr">
                <a:lnSpc>
                  <a:spcPts val="10499"/>
                </a:lnSpc>
              </a:pPr>
              <a:r>
                <a:rPr lang="en-US" sz="7499">
                  <a:solidFill>
                    <a:srgbClr val="C6C3C1"/>
                  </a:solidFill>
                  <a:latin typeface="Montserrat"/>
                  <a:ea typeface="Montserrat"/>
                  <a:cs typeface="Montserrat"/>
                  <a:sym typeface="Montserrat"/>
                </a:rPr>
                <a:t>GROUP 1</a:t>
              </a:r>
            </a:p>
          </p:txBody>
        </p:sp>
      </p:grpSp>
      <p:sp>
        <p:nvSpPr>
          <p:cNvPr name="AutoShape 12" id="12"/>
          <p:cNvSpPr/>
          <p:nvPr/>
        </p:nvSpPr>
        <p:spPr>
          <a:xfrm>
            <a:off x="1028700" y="7979542"/>
            <a:ext cx="2611398" cy="0"/>
          </a:xfrm>
          <a:prstGeom prst="line">
            <a:avLst/>
          </a:prstGeom>
          <a:ln cap="flat" w="66675">
            <a:solidFill>
              <a:srgbClr val="51504F"/>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C6C3C1"/>
        </a:solidFill>
      </p:bgPr>
    </p:bg>
    <p:spTree>
      <p:nvGrpSpPr>
        <p:cNvPr id="1" name=""/>
        <p:cNvGrpSpPr/>
        <p:nvPr/>
      </p:nvGrpSpPr>
      <p:grpSpPr>
        <a:xfrm>
          <a:off x="0" y="0"/>
          <a:ext cx="0" cy="0"/>
          <a:chOff x="0" y="0"/>
          <a:chExt cx="0" cy="0"/>
        </a:xfrm>
      </p:grpSpPr>
      <p:sp>
        <p:nvSpPr>
          <p:cNvPr name="AutoShape 2" id="2"/>
          <p:cNvSpPr/>
          <p:nvPr/>
        </p:nvSpPr>
        <p:spPr>
          <a:xfrm rot="0">
            <a:off x="9758837" y="-772684"/>
            <a:ext cx="10011436" cy="11380919"/>
          </a:xfrm>
          <a:prstGeom prst="rect">
            <a:avLst/>
          </a:prstGeom>
          <a:solidFill>
            <a:srgbClr val="AC8B78"/>
          </a:solidFill>
        </p:spPr>
      </p:sp>
      <p:grpSp>
        <p:nvGrpSpPr>
          <p:cNvPr name="Group 3" id="3"/>
          <p:cNvGrpSpPr/>
          <p:nvPr/>
        </p:nvGrpSpPr>
        <p:grpSpPr>
          <a:xfrm rot="0">
            <a:off x="8957081" y="9073276"/>
            <a:ext cx="11212267" cy="1702036"/>
            <a:chOff x="0" y="0"/>
            <a:chExt cx="1152957" cy="175020"/>
          </a:xfrm>
        </p:grpSpPr>
        <p:sp>
          <p:nvSpPr>
            <p:cNvPr name="Freeform 4" id="4"/>
            <p:cNvSpPr/>
            <p:nvPr/>
          </p:nvSpPr>
          <p:spPr>
            <a:xfrm flipH="false" flipV="false" rot="0">
              <a:off x="0" y="0"/>
              <a:ext cx="1152957" cy="175020"/>
            </a:xfrm>
            <a:custGeom>
              <a:avLst/>
              <a:gdLst/>
              <a:ahLst/>
              <a:cxnLst/>
              <a:rect r="r" b="b" t="t" l="l"/>
              <a:pathLst>
                <a:path h="175020" w="1152957">
                  <a:moveTo>
                    <a:pt x="203200" y="0"/>
                  </a:moveTo>
                  <a:lnTo>
                    <a:pt x="1152957" y="0"/>
                  </a:lnTo>
                  <a:lnTo>
                    <a:pt x="949757" y="175020"/>
                  </a:lnTo>
                  <a:lnTo>
                    <a:pt x="0" y="175020"/>
                  </a:lnTo>
                  <a:lnTo>
                    <a:pt x="203200" y="0"/>
                  </a:lnTo>
                  <a:close/>
                </a:path>
              </a:pathLst>
            </a:custGeom>
            <a:solidFill>
              <a:srgbClr val="71574D"/>
            </a:solidFill>
          </p:spPr>
        </p:sp>
        <p:sp>
          <p:nvSpPr>
            <p:cNvPr name="TextBox 5" id="5"/>
            <p:cNvSpPr txBox="true"/>
            <p:nvPr/>
          </p:nvSpPr>
          <p:spPr>
            <a:xfrm>
              <a:off x="101600" y="-47625"/>
              <a:ext cx="949757" cy="2226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319495" y="9705484"/>
            <a:ext cx="12149538" cy="851018"/>
            <a:chOff x="0" y="0"/>
            <a:chExt cx="2498673" cy="175020"/>
          </a:xfrm>
        </p:grpSpPr>
        <p:sp>
          <p:nvSpPr>
            <p:cNvPr name="Freeform 7" id="7"/>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2A2A28"/>
            </a:solidFill>
          </p:spPr>
        </p:sp>
        <p:sp>
          <p:nvSpPr>
            <p:cNvPr name="TextBox 8" id="8"/>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853679" y="113213"/>
            <a:ext cx="5359634" cy="1401375"/>
            <a:chOff x="0" y="0"/>
            <a:chExt cx="669375" cy="175020"/>
          </a:xfrm>
        </p:grpSpPr>
        <p:sp>
          <p:nvSpPr>
            <p:cNvPr name="Freeform 10" id="10"/>
            <p:cNvSpPr/>
            <p:nvPr/>
          </p:nvSpPr>
          <p:spPr>
            <a:xfrm flipH="false" flipV="false" rot="0">
              <a:off x="0" y="0"/>
              <a:ext cx="669375" cy="175020"/>
            </a:xfrm>
            <a:custGeom>
              <a:avLst/>
              <a:gdLst/>
              <a:ahLst/>
              <a:cxnLst/>
              <a:rect r="r" b="b" t="t" l="l"/>
              <a:pathLst>
                <a:path h="175020" w="669375">
                  <a:moveTo>
                    <a:pt x="203200" y="0"/>
                  </a:moveTo>
                  <a:lnTo>
                    <a:pt x="669375" y="0"/>
                  </a:lnTo>
                  <a:lnTo>
                    <a:pt x="466175" y="175020"/>
                  </a:lnTo>
                  <a:lnTo>
                    <a:pt x="0" y="175020"/>
                  </a:lnTo>
                  <a:lnTo>
                    <a:pt x="203200" y="0"/>
                  </a:lnTo>
                  <a:close/>
                </a:path>
              </a:pathLst>
            </a:custGeom>
            <a:solidFill>
              <a:srgbClr val="71574D"/>
            </a:solidFill>
          </p:spPr>
        </p:sp>
        <p:sp>
          <p:nvSpPr>
            <p:cNvPr name="TextBox 11" id="11"/>
            <p:cNvSpPr txBox="true"/>
            <p:nvPr/>
          </p:nvSpPr>
          <p:spPr>
            <a:xfrm>
              <a:off x="101600" y="-47625"/>
              <a:ext cx="466175" cy="222645"/>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2256031" y="813900"/>
            <a:ext cx="5915893" cy="700687"/>
            <a:chOff x="0" y="0"/>
            <a:chExt cx="1477693" cy="175020"/>
          </a:xfrm>
        </p:grpSpPr>
        <p:sp>
          <p:nvSpPr>
            <p:cNvPr name="Freeform 13" id="13"/>
            <p:cNvSpPr/>
            <p:nvPr/>
          </p:nvSpPr>
          <p:spPr>
            <a:xfrm flipH="false" flipV="false" rot="0">
              <a:off x="0" y="0"/>
              <a:ext cx="1477693" cy="175020"/>
            </a:xfrm>
            <a:custGeom>
              <a:avLst/>
              <a:gdLst/>
              <a:ahLst/>
              <a:cxnLst/>
              <a:rect r="r" b="b" t="t" l="l"/>
              <a:pathLst>
                <a:path h="175020" w="1477693">
                  <a:moveTo>
                    <a:pt x="203200" y="0"/>
                  </a:moveTo>
                  <a:lnTo>
                    <a:pt x="1477693" y="0"/>
                  </a:lnTo>
                  <a:lnTo>
                    <a:pt x="1274493" y="175020"/>
                  </a:lnTo>
                  <a:lnTo>
                    <a:pt x="0" y="175020"/>
                  </a:lnTo>
                  <a:lnTo>
                    <a:pt x="203200" y="0"/>
                  </a:lnTo>
                  <a:close/>
                </a:path>
              </a:pathLst>
            </a:custGeom>
            <a:solidFill>
              <a:srgbClr val="2A2A28"/>
            </a:solidFill>
          </p:spPr>
        </p:sp>
        <p:sp>
          <p:nvSpPr>
            <p:cNvPr name="TextBox 14" id="14"/>
            <p:cNvSpPr txBox="true"/>
            <p:nvPr/>
          </p:nvSpPr>
          <p:spPr>
            <a:xfrm>
              <a:off x="101600" y="-47625"/>
              <a:ext cx="1274493" cy="222645"/>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10052836" y="330513"/>
            <a:ext cx="7810615" cy="8378660"/>
          </a:xfrm>
          <a:custGeom>
            <a:avLst/>
            <a:gdLst/>
            <a:ahLst/>
            <a:cxnLst/>
            <a:rect r="r" b="b" t="t" l="l"/>
            <a:pathLst>
              <a:path h="8378660" w="7810615">
                <a:moveTo>
                  <a:pt x="0" y="0"/>
                </a:moveTo>
                <a:lnTo>
                  <a:pt x="7810615" y="0"/>
                </a:lnTo>
                <a:lnTo>
                  <a:pt x="7810615" y="8378660"/>
                </a:lnTo>
                <a:lnTo>
                  <a:pt x="0" y="8378660"/>
                </a:lnTo>
                <a:lnTo>
                  <a:pt x="0" y="0"/>
                </a:lnTo>
                <a:close/>
              </a:path>
            </a:pathLst>
          </a:custGeom>
          <a:blipFill>
            <a:blip r:embed="rId2"/>
            <a:stretch>
              <a:fillRect l="0" t="0" r="0" b="0"/>
            </a:stretch>
          </a:blipFill>
        </p:spPr>
      </p:sp>
      <p:sp>
        <p:nvSpPr>
          <p:cNvPr name="TextBox 16" id="16"/>
          <p:cNvSpPr txBox="true"/>
          <p:nvPr/>
        </p:nvSpPr>
        <p:spPr>
          <a:xfrm rot="0">
            <a:off x="0" y="2008480"/>
            <a:ext cx="7319724" cy="3733617"/>
          </a:xfrm>
          <a:prstGeom prst="rect">
            <a:avLst/>
          </a:prstGeom>
        </p:spPr>
        <p:txBody>
          <a:bodyPr anchor="t" rtlCol="false" tIns="0" lIns="0" bIns="0" rIns="0">
            <a:spAutoFit/>
          </a:bodyPr>
          <a:lstStyle/>
          <a:p>
            <a:pPr algn="l">
              <a:lnSpc>
                <a:spcPts val="3685"/>
              </a:lnSpc>
            </a:pPr>
            <a:r>
              <a:rPr lang="en-US" sz="2632" b="true">
                <a:solidFill>
                  <a:srgbClr val="2A2A28"/>
                </a:solidFill>
                <a:latin typeface="Arimo Bold"/>
                <a:ea typeface="Arimo Bold"/>
                <a:cs typeface="Arimo Bold"/>
                <a:sym typeface="Arimo Bold"/>
              </a:rPr>
              <a:t>Retrieve booking status and the number of days for confirmed reservations, sorted by the number of days</a:t>
            </a:r>
          </a:p>
          <a:p>
            <a:pPr algn="l">
              <a:lnSpc>
                <a:spcPts val="3685"/>
              </a:lnSpc>
            </a:pPr>
            <a:r>
              <a:rPr lang="en-US" sz="2632">
                <a:solidFill>
                  <a:srgbClr val="2A2A28"/>
                </a:solidFill>
                <a:latin typeface="Arimo"/>
                <a:ea typeface="Arimo"/>
                <a:cs typeface="Arimo"/>
                <a:sym typeface="Arimo"/>
              </a:rPr>
              <a:t>SELECT booking_status, no_of_days </a:t>
            </a:r>
          </a:p>
          <a:p>
            <a:pPr algn="l">
              <a:lnSpc>
                <a:spcPts val="3685"/>
              </a:lnSpc>
            </a:pPr>
            <a:r>
              <a:rPr lang="en-US" sz="2632">
                <a:solidFill>
                  <a:srgbClr val="2A2A28"/>
                </a:solidFill>
                <a:latin typeface="Arimo"/>
                <a:ea typeface="Arimo"/>
                <a:cs typeface="Arimo"/>
                <a:sym typeface="Arimo"/>
              </a:rPr>
              <a:t>    FROM Reservation </a:t>
            </a:r>
          </a:p>
          <a:p>
            <a:pPr algn="l">
              <a:lnSpc>
                <a:spcPts val="3685"/>
              </a:lnSpc>
            </a:pPr>
            <a:r>
              <a:rPr lang="en-US" sz="2632">
                <a:solidFill>
                  <a:srgbClr val="2A2A28"/>
                </a:solidFill>
                <a:latin typeface="Arimo"/>
                <a:ea typeface="Arimo"/>
                <a:cs typeface="Arimo"/>
                <a:sym typeface="Arimo"/>
              </a:rPr>
              <a:t>    WHERE booking_status='Confirmed'</a:t>
            </a:r>
          </a:p>
          <a:p>
            <a:pPr algn="l">
              <a:lnSpc>
                <a:spcPts val="3685"/>
              </a:lnSpc>
            </a:pPr>
            <a:r>
              <a:rPr lang="en-US" sz="2632">
                <a:solidFill>
                  <a:srgbClr val="2A2A28"/>
                </a:solidFill>
                <a:latin typeface="Arimo"/>
                <a:ea typeface="Arimo"/>
                <a:cs typeface="Arimo"/>
                <a:sym typeface="Arimo"/>
              </a:rPr>
              <a:t>    ORDER BY no_of_days;</a:t>
            </a:r>
          </a:p>
          <a:p>
            <a:pPr algn="l">
              <a:lnSpc>
                <a:spcPts val="3685"/>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C6C3C1"/>
        </a:solidFill>
      </p:bgPr>
    </p:bg>
    <p:spTree>
      <p:nvGrpSpPr>
        <p:cNvPr id="1" name=""/>
        <p:cNvGrpSpPr/>
        <p:nvPr/>
      </p:nvGrpSpPr>
      <p:grpSpPr>
        <a:xfrm>
          <a:off x="0" y="0"/>
          <a:ext cx="0" cy="0"/>
          <a:chOff x="0" y="0"/>
          <a:chExt cx="0" cy="0"/>
        </a:xfrm>
      </p:grpSpPr>
      <p:grpSp>
        <p:nvGrpSpPr>
          <p:cNvPr name="Group 2" id="2"/>
          <p:cNvGrpSpPr/>
          <p:nvPr/>
        </p:nvGrpSpPr>
        <p:grpSpPr>
          <a:xfrm rot="0">
            <a:off x="8957081" y="9073276"/>
            <a:ext cx="11212267" cy="1702036"/>
            <a:chOff x="0" y="0"/>
            <a:chExt cx="1152957" cy="175020"/>
          </a:xfrm>
        </p:grpSpPr>
        <p:sp>
          <p:nvSpPr>
            <p:cNvPr name="Freeform 3" id="3"/>
            <p:cNvSpPr/>
            <p:nvPr/>
          </p:nvSpPr>
          <p:spPr>
            <a:xfrm flipH="false" flipV="false" rot="0">
              <a:off x="0" y="0"/>
              <a:ext cx="1152957" cy="175020"/>
            </a:xfrm>
            <a:custGeom>
              <a:avLst/>
              <a:gdLst/>
              <a:ahLst/>
              <a:cxnLst/>
              <a:rect r="r" b="b" t="t" l="l"/>
              <a:pathLst>
                <a:path h="175020" w="1152957">
                  <a:moveTo>
                    <a:pt x="203200" y="0"/>
                  </a:moveTo>
                  <a:lnTo>
                    <a:pt x="1152957" y="0"/>
                  </a:lnTo>
                  <a:lnTo>
                    <a:pt x="949757" y="175020"/>
                  </a:lnTo>
                  <a:lnTo>
                    <a:pt x="0" y="175020"/>
                  </a:lnTo>
                  <a:lnTo>
                    <a:pt x="203200" y="0"/>
                  </a:lnTo>
                  <a:close/>
                </a:path>
              </a:pathLst>
            </a:custGeom>
            <a:solidFill>
              <a:srgbClr val="2A2A28"/>
            </a:solidFill>
          </p:spPr>
        </p:sp>
        <p:sp>
          <p:nvSpPr>
            <p:cNvPr name="TextBox 4" id="4"/>
            <p:cNvSpPr txBox="true"/>
            <p:nvPr/>
          </p:nvSpPr>
          <p:spPr>
            <a:xfrm>
              <a:off x="101600" y="-47625"/>
              <a:ext cx="949757" cy="22264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319495" y="9705484"/>
            <a:ext cx="12149538" cy="851018"/>
            <a:chOff x="0" y="0"/>
            <a:chExt cx="2498673" cy="175020"/>
          </a:xfrm>
        </p:grpSpPr>
        <p:sp>
          <p:nvSpPr>
            <p:cNvPr name="Freeform 6" id="6"/>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71574D"/>
            </a:solidFill>
          </p:spPr>
        </p:sp>
        <p:sp>
          <p:nvSpPr>
            <p:cNvPr name="TextBox 7" id="7"/>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04064" y="-426349"/>
            <a:ext cx="6509528" cy="1702036"/>
            <a:chOff x="0" y="0"/>
            <a:chExt cx="669375" cy="175020"/>
          </a:xfrm>
        </p:grpSpPr>
        <p:sp>
          <p:nvSpPr>
            <p:cNvPr name="Freeform 9" id="9"/>
            <p:cNvSpPr/>
            <p:nvPr/>
          </p:nvSpPr>
          <p:spPr>
            <a:xfrm flipH="false" flipV="false" rot="0">
              <a:off x="0" y="0"/>
              <a:ext cx="669375" cy="175020"/>
            </a:xfrm>
            <a:custGeom>
              <a:avLst/>
              <a:gdLst/>
              <a:ahLst/>
              <a:cxnLst/>
              <a:rect r="r" b="b" t="t" l="l"/>
              <a:pathLst>
                <a:path h="175020" w="669375">
                  <a:moveTo>
                    <a:pt x="203200" y="0"/>
                  </a:moveTo>
                  <a:lnTo>
                    <a:pt x="669375" y="0"/>
                  </a:lnTo>
                  <a:lnTo>
                    <a:pt x="466175" y="175020"/>
                  </a:lnTo>
                  <a:lnTo>
                    <a:pt x="0" y="175020"/>
                  </a:lnTo>
                  <a:lnTo>
                    <a:pt x="203200" y="0"/>
                  </a:lnTo>
                  <a:close/>
                </a:path>
              </a:pathLst>
            </a:custGeom>
            <a:solidFill>
              <a:srgbClr val="2A2A28"/>
            </a:solidFill>
          </p:spPr>
        </p:sp>
        <p:sp>
          <p:nvSpPr>
            <p:cNvPr name="TextBox 10" id="10"/>
            <p:cNvSpPr txBox="true"/>
            <p:nvPr/>
          </p:nvSpPr>
          <p:spPr>
            <a:xfrm>
              <a:off x="101600" y="-47625"/>
              <a:ext cx="466175" cy="222645"/>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181526" y="511074"/>
            <a:ext cx="5897414" cy="851018"/>
            <a:chOff x="0" y="0"/>
            <a:chExt cx="1212862" cy="175020"/>
          </a:xfrm>
        </p:grpSpPr>
        <p:sp>
          <p:nvSpPr>
            <p:cNvPr name="Freeform 12" id="12"/>
            <p:cNvSpPr/>
            <p:nvPr/>
          </p:nvSpPr>
          <p:spPr>
            <a:xfrm flipH="false" flipV="false" rot="0">
              <a:off x="0" y="0"/>
              <a:ext cx="1212862" cy="175020"/>
            </a:xfrm>
            <a:custGeom>
              <a:avLst/>
              <a:gdLst/>
              <a:ahLst/>
              <a:cxnLst/>
              <a:rect r="r" b="b" t="t" l="l"/>
              <a:pathLst>
                <a:path h="175020" w="1212862">
                  <a:moveTo>
                    <a:pt x="203200" y="0"/>
                  </a:moveTo>
                  <a:lnTo>
                    <a:pt x="1212862" y="0"/>
                  </a:lnTo>
                  <a:lnTo>
                    <a:pt x="1009662" y="175020"/>
                  </a:lnTo>
                  <a:lnTo>
                    <a:pt x="0" y="175020"/>
                  </a:lnTo>
                  <a:lnTo>
                    <a:pt x="203200" y="0"/>
                  </a:lnTo>
                  <a:close/>
                </a:path>
              </a:pathLst>
            </a:custGeom>
            <a:solidFill>
              <a:srgbClr val="71574D"/>
            </a:solidFill>
          </p:spPr>
        </p:sp>
        <p:sp>
          <p:nvSpPr>
            <p:cNvPr name="TextBox 13" id="13"/>
            <p:cNvSpPr txBox="true"/>
            <p:nvPr/>
          </p:nvSpPr>
          <p:spPr>
            <a:xfrm>
              <a:off x="101600" y="-47625"/>
              <a:ext cx="1009662" cy="222645"/>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02256" y="2522638"/>
            <a:ext cx="4285881" cy="4290172"/>
            <a:chOff x="0" y="0"/>
            <a:chExt cx="1128792" cy="1129922"/>
          </a:xfrm>
        </p:grpSpPr>
        <p:sp>
          <p:nvSpPr>
            <p:cNvPr name="Freeform 15" id="15"/>
            <p:cNvSpPr/>
            <p:nvPr/>
          </p:nvSpPr>
          <p:spPr>
            <a:xfrm flipH="false" flipV="false" rot="0">
              <a:off x="0" y="0"/>
              <a:ext cx="1128792" cy="1129922"/>
            </a:xfrm>
            <a:custGeom>
              <a:avLst/>
              <a:gdLst/>
              <a:ahLst/>
              <a:cxnLst/>
              <a:rect r="r" b="b" t="t" l="l"/>
              <a:pathLst>
                <a:path h="1129922" w="1128792">
                  <a:moveTo>
                    <a:pt x="0" y="0"/>
                  </a:moveTo>
                  <a:lnTo>
                    <a:pt x="1128792" y="0"/>
                  </a:lnTo>
                  <a:lnTo>
                    <a:pt x="1128792" y="1129922"/>
                  </a:lnTo>
                  <a:lnTo>
                    <a:pt x="0" y="1129922"/>
                  </a:lnTo>
                  <a:close/>
                </a:path>
              </a:pathLst>
            </a:custGeom>
            <a:solidFill>
              <a:srgbClr val="FAFAFA"/>
            </a:solidFill>
          </p:spPr>
        </p:sp>
        <p:sp>
          <p:nvSpPr>
            <p:cNvPr name="TextBox 16" id="16"/>
            <p:cNvSpPr txBox="true"/>
            <p:nvPr/>
          </p:nvSpPr>
          <p:spPr>
            <a:xfrm>
              <a:off x="0" y="-57150"/>
              <a:ext cx="1128792" cy="1187072"/>
            </a:xfrm>
            <a:prstGeom prst="rect">
              <a:avLst/>
            </a:prstGeom>
          </p:spPr>
          <p:txBody>
            <a:bodyPr anchor="ctr" rtlCol="false" tIns="50800" lIns="50800" bIns="50800" rIns="50800"/>
            <a:lstStyle/>
            <a:p>
              <a:pPr algn="l" marL="539746" indent="-269873" lvl="1">
                <a:lnSpc>
                  <a:spcPts val="3499"/>
                </a:lnSpc>
                <a:buFont typeface="Arial"/>
                <a:buChar char="•"/>
              </a:pPr>
              <a:r>
                <a:rPr lang="en-US" b="true" sz="2499">
                  <a:solidFill>
                    <a:srgbClr val="7F624B"/>
                  </a:solidFill>
                  <a:latin typeface="Arimo Bold"/>
                  <a:ea typeface="Arimo Bold"/>
                  <a:cs typeface="Arimo Bold"/>
                  <a:sym typeface="Arimo Bold"/>
                </a:rPr>
                <a:t> Organizations should adopt advanced meeting room analytics tools to gather data on room usage patterns. </a:t>
              </a:r>
            </a:p>
          </p:txBody>
        </p:sp>
      </p:grpSp>
      <p:grpSp>
        <p:nvGrpSpPr>
          <p:cNvPr name="Group 17" id="17"/>
          <p:cNvGrpSpPr/>
          <p:nvPr/>
        </p:nvGrpSpPr>
        <p:grpSpPr>
          <a:xfrm rot="0">
            <a:off x="6696368" y="2522638"/>
            <a:ext cx="4537187" cy="4290172"/>
            <a:chOff x="0" y="0"/>
            <a:chExt cx="1194979" cy="1129922"/>
          </a:xfrm>
        </p:grpSpPr>
        <p:sp>
          <p:nvSpPr>
            <p:cNvPr name="Freeform 18" id="18"/>
            <p:cNvSpPr/>
            <p:nvPr/>
          </p:nvSpPr>
          <p:spPr>
            <a:xfrm flipH="false" flipV="false" rot="0">
              <a:off x="0" y="0"/>
              <a:ext cx="1194979" cy="1129922"/>
            </a:xfrm>
            <a:custGeom>
              <a:avLst/>
              <a:gdLst/>
              <a:ahLst/>
              <a:cxnLst/>
              <a:rect r="r" b="b" t="t" l="l"/>
              <a:pathLst>
                <a:path h="1129922" w="1194979">
                  <a:moveTo>
                    <a:pt x="0" y="0"/>
                  </a:moveTo>
                  <a:lnTo>
                    <a:pt x="1194979" y="0"/>
                  </a:lnTo>
                  <a:lnTo>
                    <a:pt x="1194979" y="1129922"/>
                  </a:lnTo>
                  <a:lnTo>
                    <a:pt x="0" y="1129922"/>
                  </a:lnTo>
                  <a:close/>
                </a:path>
              </a:pathLst>
            </a:custGeom>
            <a:solidFill>
              <a:srgbClr val="FAFAFA"/>
            </a:solidFill>
          </p:spPr>
        </p:sp>
        <p:sp>
          <p:nvSpPr>
            <p:cNvPr name="TextBox 19" id="19"/>
            <p:cNvSpPr txBox="true"/>
            <p:nvPr/>
          </p:nvSpPr>
          <p:spPr>
            <a:xfrm>
              <a:off x="0" y="-57150"/>
              <a:ext cx="1194979" cy="1187072"/>
            </a:xfrm>
            <a:prstGeom prst="rect">
              <a:avLst/>
            </a:prstGeom>
          </p:spPr>
          <p:txBody>
            <a:bodyPr anchor="ctr" rtlCol="false" tIns="50800" lIns="50800" bIns="50800" rIns="50800"/>
            <a:lstStyle/>
            <a:p>
              <a:pPr algn="l" marL="539746" indent="-269873" lvl="1">
                <a:lnSpc>
                  <a:spcPts val="3499"/>
                </a:lnSpc>
                <a:buFont typeface="Arial"/>
                <a:buChar char="•"/>
              </a:pPr>
              <a:r>
                <a:rPr lang="en-US" b="true" sz="2499">
                  <a:solidFill>
                    <a:srgbClr val="7F624B"/>
                  </a:solidFill>
                  <a:latin typeface="Arimo Bold"/>
                  <a:ea typeface="Arimo Bold"/>
                  <a:cs typeface="Arimo Bold"/>
                  <a:sym typeface="Arimo Bold"/>
                </a:rPr>
                <a:t>Introduce seasonal promotions during off-peak periods to attract more customers.</a:t>
              </a:r>
            </a:p>
            <a:p>
              <a:pPr algn="l">
                <a:lnSpc>
                  <a:spcPts val="2659"/>
                </a:lnSpc>
              </a:pPr>
            </a:p>
          </p:txBody>
        </p:sp>
      </p:grpSp>
      <p:grpSp>
        <p:nvGrpSpPr>
          <p:cNvPr name="Group 20" id="20"/>
          <p:cNvGrpSpPr/>
          <p:nvPr/>
        </p:nvGrpSpPr>
        <p:grpSpPr>
          <a:xfrm rot="0">
            <a:off x="13441786" y="2522638"/>
            <a:ext cx="4578001" cy="4290172"/>
            <a:chOff x="0" y="0"/>
            <a:chExt cx="1205729" cy="1129922"/>
          </a:xfrm>
        </p:grpSpPr>
        <p:sp>
          <p:nvSpPr>
            <p:cNvPr name="Freeform 21" id="21"/>
            <p:cNvSpPr/>
            <p:nvPr/>
          </p:nvSpPr>
          <p:spPr>
            <a:xfrm flipH="false" flipV="false" rot="0">
              <a:off x="0" y="0"/>
              <a:ext cx="1205729" cy="1129922"/>
            </a:xfrm>
            <a:custGeom>
              <a:avLst/>
              <a:gdLst/>
              <a:ahLst/>
              <a:cxnLst/>
              <a:rect r="r" b="b" t="t" l="l"/>
              <a:pathLst>
                <a:path h="1129922" w="1205729">
                  <a:moveTo>
                    <a:pt x="0" y="0"/>
                  </a:moveTo>
                  <a:lnTo>
                    <a:pt x="1205729" y="0"/>
                  </a:lnTo>
                  <a:lnTo>
                    <a:pt x="1205729" y="1129922"/>
                  </a:lnTo>
                  <a:lnTo>
                    <a:pt x="0" y="1129922"/>
                  </a:lnTo>
                  <a:close/>
                </a:path>
              </a:pathLst>
            </a:custGeom>
            <a:solidFill>
              <a:srgbClr val="FFFFFF"/>
            </a:solidFill>
          </p:spPr>
        </p:sp>
        <p:sp>
          <p:nvSpPr>
            <p:cNvPr name="TextBox 22" id="22"/>
            <p:cNvSpPr txBox="true"/>
            <p:nvPr/>
          </p:nvSpPr>
          <p:spPr>
            <a:xfrm>
              <a:off x="0" y="-57150"/>
              <a:ext cx="1205729" cy="1187072"/>
            </a:xfrm>
            <a:prstGeom prst="rect">
              <a:avLst/>
            </a:prstGeom>
          </p:spPr>
          <p:txBody>
            <a:bodyPr anchor="ctr" rtlCol="false" tIns="50800" lIns="50800" bIns="50800" rIns="50800"/>
            <a:lstStyle/>
            <a:p>
              <a:pPr algn="l" marL="539746" indent="-269873" lvl="1">
                <a:lnSpc>
                  <a:spcPts val="3499"/>
                </a:lnSpc>
                <a:buFont typeface="Arial"/>
                <a:buChar char="•"/>
              </a:pPr>
              <a:r>
                <a:rPr lang="en-US" b="true" sz="2499">
                  <a:solidFill>
                    <a:srgbClr val="7F624B"/>
                  </a:solidFill>
                  <a:latin typeface="Arimo Bold"/>
                  <a:ea typeface="Arimo Bold"/>
                  <a:cs typeface="Arimo Bold"/>
                  <a:sym typeface="Arimo Bold"/>
                </a:rPr>
                <a:t>Simplify transaction workflows for high-demand payment methods to enhance the customer experience.</a:t>
              </a:r>
            </a:p>
            <a:p>
              <a:pPr algn="l">
                <a:lnSpc>
                  <a:spcPts val="2659"/>
                </a:lnSpc>
              </a:pPr>
              <a:r>
                <a:rPr lang="en-US" sz="1899" b="true">
                  <a:solidFill>
                    <a:srgbClr val="7F624B"/>
                  </a:solidFill>
                  <a:latin typeface="Arimo Bold"/>
                  <a:ea typeface="Arimo Bold"/>
                  <a:cs typeface="Arimo Bold"/>
                  <a:sym typeface="Arimo Bold"/>
                </a:rPr>
                <a:t>.</a:t>
              </a:r>
            </a:p>
          </p:txBody>
        </p:sp>
      </p:grpSp>
      <p:sp>
        <p:nvSpPr>
          <p:cNvPr name="TextBox 23" id="23"/>
          <p:cNvSpPr txBox="true"/>
          <p:nvPr/>
        </p:nvSpPr>
        <p:spPr>
          <a:xfrm rot="0">
            <a:off x="5739156" y="1458375"/>
            <a:ext cx="5813227" cy="1064263"/>
          </a:xfrm>
          <a:prstGeom prst="rect">
            <a:avLst/>
          </a:prstGeom>
        </p:spPr>
        <p:txBody>
          <a:bodyPr anchor="t" rtlCol="false" tIns="0" lIns="0" bIns="0" rIns="0">
            <a:spAutoFit/>
          </a:bodyPr>
          <a:lstStyle/>
          <a:p>
            <a:pPr algn="ctr">
              <a:lnSpc>
                <a:spcPts val="8539"/>
              </a:lnSpc>
              <a:spcBef>
                <a:spcPct val="0"/>
              </a:spcBef>
            </a:pPr>
            <a:r>
              <a:rPr lang="en-US" sz="6099">
                <a:solidFill>
                  <a:srgbClr val="000000"/>
                </a:solidFill>
                <a:latin typeface="Arimo"/>
                <a:ea typeface="Arimo"/>
                <a:cs typeface="Arimo"/>
                <a:sym typeface="Arimo"/>
              </a:rPr>
              <a:t>Recomendations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C6C3C1"/>
        </a:solidFill>
      </p:bgPr>
    </p:bg>
    <p:spTree>
      <p:nvGrpSpPr>
        <p:cNvPr id="1" name=""/>
        <p:cNvGrpSpPr/>
        <p:nvPr/>
      </p:nvGrpSpPr>
      <p:grpSpPr>
        <a:xfrm>
          <a:off x="0" y="0"/>
          <a:ext cx="0" cy="0"/>
          <a:chOff x="0" y="0"/>
          <a:chExt cx="0" cy="0"/>
        </a:xfrm>
      </p:grpSpPr>
      <p:grpSp>
        <p:nvGrpSpPr>
          <p:cNvPr name="Group 2" id="2"/>
          <p:cNvGrpSpPr/>
          <p:nvPr/>
        </p:nvGrpSpPr>
        <p:grpSpPr>
          <a:xfrm rot="0">
            <a:off x="8957081" y="9073276"/>
            <a:ext cx="11212267" cy="1702036"/>
            <a:chOff x="0" y="0"/>
            <a:chExt cx="1152957" cy="175020"/>
          </a:xfrm>
        </p:grpSpPr>
        <p:sp>
          <p:nvSpPr>
            <p:cNvPr name="Freeform 3" id="3"/>
            <p:cNvSpPr/>
            <p:nvPr/>
          </p:nvSpPr>
          <p:spPr>
            <a:xfrm flipH="false" flipV="false" rot="0">
              <a:off x="0" y="0"/>
              <a:ext cx="1152957" cy="175020"/>
            </a:xfrm>
            <a:custGeom>
              <a:avLst/>
              <a:gdLst/>
              <a:ahLst/>
              <a:cxnLst/>
              <a:rect r="r" b="b" t="t" l="l"/>
              <a:pathLst>
                <a:path h="175020" w="1152957">
                  <a:moveTo>
                    <a:pt x="203200" y="0"/>
                  </a:moveTo>
                  <a:lnTo>
                    <a:pt x="1152957" y="0"/>
                  </a:lnTo>
                  <a:lnTo>
                    <a:pt x="949757" y="175020"/>
                  </a:lnTo>
                  <a:lnTo>
                    <a:pt x="0" y="175020"/>
                  </a:lnTo>
                  <a:lnTo>
                    <a:pt x="203200" y="0"/>
                  </a:lnTo>
                  <a:close/>
                </a:path>
              </a:pathLst>
            </a:custGeom>
            <a:solidFill>
              <a:srgbClr val="2A2A28"/>
            </a:solidFill>
          </p:spPr>
        </p:sp>
        <p:sp>
          <p:nvSpPr>
            <p:cNvPr name="TextBox 4" id="4"/>
            <p:cNvSpPr txBox="true"/>
            <p:nvPr/>
          </p:nvSpPr>
          <p:spPr>
            <a:xfrm>
              <a:off x="101600" y="-47625"/>
              <a:ext cx="949757" cy="22264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319495" y="9705484"/>
            <a:ext cx="12149538" cy="851018"/>
            <a:chOff x="0" y="0"/>
            <a:chExt cx="2498673" cy="175020"/>
          </a:xfrm>
        </p:grpSpPr>
        <p:sp>
          <p:nvSpPr>
            <p:cNvPr name="Freeform 6" id="6"/>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71574D"/>
            </a:solidFill>
          </p:spPr>
        </p:sp>
        <p:sp>
          <p:nvSpPr>
            <p:cNvPr name="TextBox 7" id="7"/>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0445284" y="1028700"/>
            <a:ext cx="8572971" cy="7521548"/>
            <a:chOff x="0" y="0"/>
            <a:chExt cx="1328177" cy="1165285"/>
          </a:xfrm>
        </p:grpSpPr>
        <p:sp>
          <p:nvSpPr>
            <p:cNvPr name="Freeform 9" id="9"/>
            <p:cNvSpPr/>
            <p:nvPr/>
          </p:nvSpPr>
          <p:spPr>
            <a:xfrm flipH="false" flipV="false" rot="0">
              <a:off x="0" y="0"/>
              <a:ext cx="1328177" cy="1165285"/>
            </a:xfrm>
            <a:custGeom>
              <a:avLst/>
              <a:gdLst/>
              <a:ahLst/>
              <a:cxnLst/>
              <a:rect r="r" b="b" t="t" l="l"/>
              <a:pathLst>
                <a:path h="1165285" w="1328177">
                  <a:moveTo>
                    <a:pt x="0" y="0"/>
                  </a:moveTo>
                  <a:lnTo>
                    <a:pt x="1328177" y="0"/>
                  </a:lnTo>
                  <a:lnTo>
                    <a:pt x="1328177" y="1165285"/>
                  </a:lnTo>
                  <a:lnTo>
                    <a:pt x="0" y="1165285"/>
                  </a:lnTo>
                  <a:close/>
                </a:path>
              </a:pathLst>
            </a:custGeom>
            <a:blipFill>
              <a:blip r:embed="rId2"/>
              <a:stretch>
                <a:fillRect l="-15801" t="0" r="-15801" b="0"/>
              </a:stretch>
            </a:blipFill>
          </p:spPr>
        </p:sp>
      </p:grpSp>
      <p:sp>
        <p:nvSpPr>
          <p:cNvPr name="TextBox 10" id="10"/>
          <p:cNvSpPr txBox="true"/>
          <p:nvPr/>
        </p:nvSpPr>
        <p:spPr>
          <a:xfrm rot="0">
            <a:off x="205916" y="381000"/>
            <a:ext cx="8751165" cy="1295400"/>
          </a:xfrm>
          <a:prstGeom prst="rect">
            <a:avLst/>
          </a:prstGeom>
        </p:spPr>
        <p:txBody>
          <a:bodyPr anchor="t" rtlCol="false" tIns="0" lIns="0" bIns="0" rIns="0">
            <a:spAutoFit/>
          </a:bodyPr>
          <a:lstStyle/>
          <a:p>
            <a:pPr algn="l" marL="0" indent="0" lvl="0">
              <a:lnSpc>
                <a:spcPts val="10200"/>
              </a:lnSpc>
              <a:spcBef>
                <a:spcPct val="0"/>
              </a:spcBef>
            </a:pPr>
            <a:r>
              <a:rPr lang="en-US" b="true" sz="8500">
                <a:solidFill>
                  <a:srgbClr val="2A2A28"/>
                </a:solidFill>
                <a:latin typeface="IBM Plex Sans Bold"/>
                <a:ea typeface="IBM Plex Sans Bold"/>
                <a:cs typeface="IBM Plex Sans Bold"/>
                <a:sym typeface="IBM Plex Sans Bold"/>
              </a:rPr>
              <a:t>conclusion</a:t>
            </a:r>
          </a:p>
        </p:txBody>
      </p:sp>
      <p:sp>
        <p:nvSpPr>
          <p:cNvPr name="TextBox 11" id="11"/>
          <p:cNvSpPr txBox="true"/>
          <p:nvPr/>
        </p:nvSpPr>
        <p:spPr>
          <a:xfrm rot="0">
            <a:off x="0" y="1818309"/>
            <a:ext cx="7766538" cy="1308099"/>
          </a:xfrm>
          <a:prstGeom prst="rect">
            <a:avLst/>
          </a:prstGeom>
        </p:spPr>
        <p:txBody>
          <a:bodyPr anchor="t" rtlCol="false" tIns="0" lIns="0" bIns="0" rIns="0">
            <a:spAutoFit/>
          </a:bodyPr>
          <a:lstStyle/>
          <a:p>
            <a:pPr algn="l" marL="539754" indent="-269877" lvl="1">
              <a:lnSpc>
                <a:spcPts val="3500"/>
              </a:lnSpc>
              <a:buFont typeface="Arial"/>
              <a:buChar char="•"/>
            </a:pPr>
            <a:r>
              <a:rPr lang="en-US" sz="2500">
                <a:solidFill>
                  <a:srgbClr val="2A2A28"/>
                </a:solidFill>
                <a:latin typeface="Canva Sans"/>
                <a:ea typeface="Canva Sans"/>
                <a:cs typeface="Canva Sans"/>
                <a:sym typeface="Canva Sans"/>
              </a:rPr>
              <a:t>Real-time monitoring of room availability ensures that the system can manage bookings efficiently and avoid overbooking</a:t>
            </a:r>
          </a:p>
        </p:txBody>
      </p:sp>
      <p:sp>
        <p:nvSpPr>
          <p:cNvPr name="TextBox 12" id="12"/>
          <p:cNvSpPr txBox="true"/>
          <p:nvPr/>
        </p:nvSpPr>
        <p:spPr>
          <a:xfrm rot="0">
            <a:off x="0" y="3269283"/>
            <a:ext cx="8382000" cy="2184399"/>
          </a:xfrm>
          <a:prstGeom prst="rect">
            <a:avLst/>
          </a:prstGeom>
        </p:spPr>
        <p:txBody>
          <a:bodyPr anchor="t" rtlCol="false" tIns="0" lIns="0" bIns="0" rIns="0">
            <a:spAutoFit/>
          </a:bodyPr>
          <a:lstStyle/>
          <a:p>
            <a:pPr algn="l" marL="539754" indent="-269877" lvl="1">
              <a:lnSpc>
                <a:spcPts val="3500"/>
              </a:lnSpc>
              <a:buFont typeface="Arial"/>
              <a:buChar char="•"/>
            </a:pPr>
            <a:r>
              <a:rPr lang="en-US" sz="2500">
                <a:solidFill>
                  <a:srgbClr val="2A2A28"/>
                </a:solidFill>
                <a:latin typeface="Canva Sans"/>
                <a:ea typeface="Canva Sans"/>
                <a:cs typeface="Canva Sans"/>
                <a:sym typeface="Canva Sans"/>
              </a:rPr>
              <a:t> Analysis of check-in trends across different months reveals periods of high and low customer demand. This insight helps identify peak months requiring increased resources and off-peak months for cost optimization.</a:t>
            </a:r>
          </a:p>
        </p:txBody>
      </p:sp>
      <p:sp>
        <p:nvSpPr>
          <p:cNvPr name="TextBox 13" id="13"/>
          <p:cNvSpPr txBox="true"/>
          <p:nvPr/>
        </p:nvSpPr>
        <p:spPr>
          <a:xfrm rot="0">
            <a:off x="0" y="5795949"/>
            <a:ext cx="8382000" cy="1746249"/>
          </a:xfrm>
          <a:prstGeom prst="rect">
            <a:avLst/>
          </a:prstGeom>
        </p:spPr>
        <p:txBody>
          <a:bodyPr anchor="t" rtlCol="false" tIns="0" lIns="0" bIns="0" rIns="0">
            <a:spAutoFit/>
          </a:bodyPr>
          <a:lstStyle/>
          <a:p>
            <a:pPr algn="l" marL="539754" indent="-269877" lvl="1">
              <a:lnSpc>
                <a:spcPts val="3500"/>
              </a:lnSpc>
              <a:buFont typeface="Arial"/>
              <a:buChar char="•"/>
            </a:pPr>
            <a:r>
              <a:rPr lang="en-US" sz="2500">
                <a:solidFill>
                  <a:srgbClr val="2A2A28"/>
                </a:solidFill>
                <a:latin typeface="Canva Sans"/>
                <a:ea typeface="Canva Sans"/>
                <a:cs typeface="Canva Sans"/>
                <a:sym typeface="Canva Sans"/>
              </a:rPr>
              <a:t>Data-driven insights into customer behavior, booking patterns, and payment preferences enable the hotel to optimize operations, enhance guest satisfaction, and improve resource management. </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C6C3C1"/>
        </a:solidFill>
      </p:bgPr>
    </p:bg>
    <p:spTree>
      <p:nvGrpSpPr>
        <p:cNvPr id="1" name=""/>
        <p:cNvGrpSpPr/>
        <p:nvPr/>
      </p:nvGrpSpPr>
      <p:grpSpPr>
        <a:xfrm>
          <a:off x="0" y="0"/>
          <a:ext cx="0" cy="0"/>
          <a:chOff x="0" y="0"/>
          <a:chExt cx="0" cy="0"/>
        </a:xfrm>
      </p:grpSpPr>
      <p:sp>
        <p:nvSpPr>
          <p:cNvPr name="TextBox 2" id="2"/>
          <p:cNvSpPr txBox="true"/>
          <p:nvPr/>
        </p:nvSpPr>
        <p:spPr>
          <a:xfrm rot="0">
            <a:off x="3688802" y="2556126"/>
            <a:ext cx="10676266" cy="4288151"/>
          </a:xfrm>
          <a:prstGeom prst="rect">
            <a:avLst/>
          </a:prstGeom>
        </p:spPr>
        <p:txBody>
          <a:bodyPr anchor="t" rtlCol="false" tIns="0" lIns="0" bIns="0" rIns="0">
            <a:spAutoFit/>
          </a:bodyPr>
          <a:lstStyle/>
          <a:p>
            <a:pPr algn="ctr" marL="0" indent="0" lvl="0">
              <a:lnSpc>
                <a:spcPts val="16845"/>
              </a:lnSpc>
              <a:spcBef>
                <a:spcPct val="0"/>
              </a:spcBef>
            </a:pPr>
            <a:r>
              <a:rPr lang="en-US" b="true" sz="14037">
                <a:solidFill>
                  <a:srgbClr val="2A2A28"/>
                </a:solidFill>
                <a:latin typeface="IBM Plex Sans Bold"/>
                <a:ea typeface="IBM Plex Sans Bold"/>
                <a:cs typeface="IBM Plex Sans Bold"/>
                <a:sym typeface="IBM Plex Sans Bold"/>
              </a:rPr>
              <a:t>Thank you for listening!</a:t>
            </a:r>
          </a:p>
        </p:txBody>
      </p:sp>
      <p:grpSp>
        <p:nvGrpSpPr>
          <p:cNvPr name="Group 3" id="3"/>
          <p:cNvGrpSpPr/>
          <p:nvPr/>
        </p:nvGrpSpPr>
        <p:grpSpPr>
          <a:xfrm rot="0">
            <a:off x="5078685" y="7184442"/>
            <a:ext cx="8130630" cy="142823"/>
            <a:chOff x="0" y="0"/>
            <a:chExt cx="2141400" cy="37616"/>
          </a:xfrm>
        </p:grpSpPr>
        <p:sp>
          <p:nvSpPr>
            <p:cNvPr name="Freeform 4" id="4"/>
            <p:cNvSpPr/>
            <p:nvPr/>
          </p:nvSpPr>
          <p:spPr>
            <a:xfrm flipH="false" flipV="false" rot="0">
              <a:off x="0" y="0"/>
              <a:ext cx="2141400" cy="37616"/>
            </a:xfrm>
            <a:custGeom>
              <a:avLst/>
              <a:gdLst/>
              <a:ahLst/>
              <a:cxnLst/>
              <a:rect r="r" b="b" t="t" l="l"/>
              <a:pathLst>
                <a:path h="37616" w="2141400">
                  <a:moveTo>
                    <a:pt x="0" y="0"/>
                  </a:moveTo>
                  <a:lnTo>
                    <a:pt x="2141400" y="0"/>
                  </a:lnTo>
                  <a:lnTo>
                    <a:pt x="2141400" y="37616"/>
                  </a:lnTo>
                  <a:lnTo>
                    <a:pt x="0" y="37616"/>
                  </a:lnTo>
                  <a:close/>
                </a:path>
              </a:pathLst>
            </a:custGeom>
            <a:solidFill>
              <a:srgbClr val="AC8B78"/>
            </a:solidFill>
          </p:spPr>
        </p:sp>
        <p:sp>
          <p:nvSpPr>
            <p:cNvPr name="TextBox 5" id="5"/>
            <p:cNvSpPr txBox="true"/>
            <p:nvPr/>
          </p:nvSpPr>
          <p:spPr>
            <a:xfrm>
              <a:off x="0" y="-47625"/>
              <a:ext cx="2141400" cy="85241"/>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8957081" y="9073276"/>
            <a:ext cx="11212267" cy="1702036"/>
            <a:chOff x="0" y="0"/>
            <a:chExt cx="1152957" cy="175020"/>
          </a:xfrm>
        </p:grpSpPr>
        <p:sp>
          <p:nvSpPr>
            <p:cNvPr name="Freeform 7" id="7"/>
            <p:cNvSpPr/>
            <p:nvPr/>
          </p:nvSpPr>
          <p:spPr>
            <a:xfrm flipH="false" flipV="false" rot="0">
              <a:off x="0" y="0"/>
              <a:ext cx="1152957" cy="175020"/>
            </a:xfrm>
            <a:custGeom>
              <a:avLst/>
              <a:gdLst/>
              <a:ahLst/>
              <a:cxnLst/>
              <a:rect r="r" b="b" t="t" l="l"/>
              <a:pathLst>
                <a:path h="175020" w="1152957">
                  <a:moveTo>
                    <a:pt x="203200" y="0"/>
                  </a:moveTo>
                  <a:lnTo>
                    <a:pt x="1152957" y="0"/>
                  </a:lnTo>
                  <a:lnTo>
                    <a:pt x="949757" y="175020"/>
                  </a:lnTo>
                  <a:lnTo>
                    <a:pt x="0" y="175020"/>
                  </a:lnTo>
                  <a:lnTo>
                    <a:pt x="203200" y="0"/>
                  </a:lnTo>
                  <a:close/>
                </a:path>
              </a:pathLst>
            </a:custGeom>
            <a:solidFill>
              <a:srgbClr val="2A2A28"/>
            </a:solidFill>
          </p:spPr>
        </p:sp>
        <p:sp>
          <p:nvSpPr>
            <p:cNvPr name="TextBox 8" id="8"/>
            <p:cNvSpPr txBox="true"/>
            <p:nvPr/>
          </p:nvSpPr>
          <p:spPr>
            <a:xfrm>
              <a:off x="101600" y="-47625"/>
              <a:ext cx="949757" cy="222645"/>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10800000">
            <a:off x="-2239293" y="-388590"/>
            <a:ext cx="11212267" cy="1702036"/>
            <a:chOff x="0" y="0"/>
            <a:chExt cx="1152957" cy="175020"/>
          </a:xfrm>
        </p:grpSpPr>
        <p:sp>
          <p:nvSpPr>
            <p:cNvPr name="Freeform 10" id="10"/>
            <p:cNvSpPr/>
            <p:nvPr/>
          </p:nvSpPr>
          <p:spPr>
            <a:xfrm flipH="false" flipV="false" rot="0">
              <a:off x="0" y="0"/>
              <a:ext cx="1152957" cy="175020"/>
            </a:xfrm>
            <a:custGeom>
              <a:avLst/>
              <a:gdLst/>
              <a:ahLst/>
              <a:cxnLst/>
              <a:rect r="r" b="b" t="t" l="l"/>
              <a:pathLst>
                <a:path h="175020" w="1152957">
                  <a:moveTo>
                    <a:pt x="203200" y="0"/>
                  </a:moveTo>
                  <a:lnTo>
                    <a:pt x="1152957" y="0"/>
                  </a:lnTo>
                  <a:lnTo>
                    <a:pt x="949757" y="175020"/>
                  </a:lnTo>
                  <a:lnTo>
                    <a:pt x="0" y="175020"/>
                  </a:lnTo>
                  <a:lnTo>
                    <a:pt x="203200" y="0"/>
                  </a:lnTo>
                  <a:close/>
                </a:path>
              </a:pathLst>
            </a:custGeom>
            <a:solidFill>
              <a:srgbClr val="2A2A28"/>
            </a:solidFill>
          </p:spPr>
        </p:sp>
        <p:sp>
          <p:nvSpPr>
            <p:cNvPr name="TextBox 11" id="11"/>
            <p:cNvSpPr txBox="true"/>
            <p:nvPr/>
          </p:nvSpPr>
          <p:spPr>
            <a:xfrm>
              <a:off x="101600" y="-47625"/>
              <a:ext cx="949757" cy="222645"/>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319495" y="9705484"/>
            <a:ext cx="12149538" cy="851018"/>
            <a:chOff x="0" y="0"/>
            <a:chExt cx="2498673" cy="175020"/>
          </a:xfrm>
        </p:grpSpPr>
        <p:sp>
          <p:nvSpPr>
            <p:cNvPr name="Freeform 13" id="13"/>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AC8B78"/>
            </a:solidFill>
          </p:spPr>
        </p:sp>
        <p:sp>
          <p:nvSpPr>
            <p:cNvPr name="TextBox 14" id="14"/>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10800000">
            <a:off x="7100012" y="-169781"/>
            <a:ext cx="12149538" cy="851018"/>
            <a:chOff x="0" y="0"/>
            <a:chExt cx="2498673" cy="175020"/>
          </a:xfrm>
        </p:grpSpPr>
        <p:sp>
          <p:nvSpPr>
            <p:cNvPr name="Freeform 16" id="16"/>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AC8B78"/>
            </a:solidFill>
          </p:spPr>
        </p:sp>
        <p:sp>
          <p:nvSpPr>
            <p:cNvPr name="TextBox 17" id="17"/>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C6C3C1"/>
        </a:solidFill>
      </p:bgPr>
    </p:bg>
    <p:spTree>
      <p:nvGrpSpPr>
        <p:cNvPr id="1" name=""/>
        <p:cNvGrpSpPr/>
        <p:nvPr/>
      </p:nvGrpSpPr>
      <p:grpSpPr>
        <a:xfrm>
          <a:off x="0" y="0"/>
          <a:ext cx="0" cy="0"/>
          <a:chOff x="0" y="0"/>
          <a:chExt cx="0" cy="0"/>
        </a:xfrm>
      </p:grpSpPr>
      <p:grpSp>
        <p:nvGrpSpPr>
          <p:cNvPr name="Group 2" id="2"/>
          <p:cNvGrpSpPr/>
          <p:nvPr/>
        </p:nvGrpSpPr>
        <p:grpSpPr>
          <a:xfrm rot="0">
            <a:off x="11227014" y="1284902"/>
            <a:ext cx="7745153" cy="7254478"/>
            <a:chOff x="0" y="0"/>
            <a:chExt cx="1199927" cy="1123908"/>
          </a:xfrm>
        </p:grpSpPr>
        <p:sp>
          <p:nvSpPr>
            <p:cNvPr name="Freeform 3" id="3"/>
            <p:cNvSpPr/>
            <p:nvPr/>
          </p:nvSpPr>
          <p:spPr>
            <a:xfrm flipH="false" flipV="false" rot="0">
              <a:off x="0" y="0"/>
              <a:ext cx="1199927" cy="1123909"/>
            </a:xfrm>
            <a:custGeom>
              <a:avLst/>
              <a:gdLst/>
              <a:ahLst/>
              <a:cxnLst/>
              <a:rect r="r" b="b" t="t" l="l"/>
              <a:pathLst>
                <a:path h="1123909" w="1199927">
                  <a:moveTo>
                    <a:pt x="0" y="0"/>
                  </a:moveTo>
                  <a:lnTo>
                    <a:pt x="1199927" y="0"/>
                  </a:lnTo>
                  <a:lnTo>
                    <a:pt x="1199927" y="1123909"/>
                  </a:lnTo>
                  <a:lnTo>
                    <a:pt x="0" y="1123909"/>
                  </a:lnTo>
                  <a:close/>
                </a:path>
              </a:pathLst>
            </a:custGeom>
            <a:blipFill>
              <a:blip r:embed="rId2"/>
              <a:stretch>
                <a:fillRect l="0" t="-30072" r="0" b="-30072"/>
              </a:stretch>
            </a:blipFill>
          </p:spPr>
        </p:sp>
      </p:grpSp>
      <p:grpSp>
        <p:nvGrpSpPr>
          <p:cNvPr name="Group 4" id="4"/>
          <p:cNvGrpSpPr/>
          <p:nvPr/>
        </p:nvGrpSpPr>
        <p:grpSpPr>
          <a:xfrm rot="0">
            <a:off x="11227014" y="7601957"/>
            <a:ext cx="9084961" cy="1702036"/>
            <a:chOff x="0" y="0"/>
            <a:chExt cx="934206" cy="175020"/>
          </a:xfrm>
        </p:grpSpPr>
        <p:sp>
          <p:nvSpPr>
            <p:cNvPr name="Freeform 5" id="5"/>
            <p:cNvSpPr/>
            <p:nvPr/>
          </p:nvSpPr>
          <p:spPr>
            <a:xfrm flipH="false" flipV="false" rot="0">
              <a:off x="0" y="0"/>
              <a:ext cx="934206" cy="175020"/>
            </a:xfrm>
            <a:custGeom>
              <a:avLst/>
              <a:gdLst/>
              <a:ahLst/>
              <a:cxnLst/>
              <a:rect r="r" b="b" t="t" l="l"/>
              <a:pathLst>
                <a:path h="175020" w="934206">
                  <a:moveTo>
                    <a:pt x="203200" y="0"/>
                  </a:moveTo>
                  <a:lnTo>
                    <a:pt x="934206" y="0"/>
                  </a:lnTo>
                  <a:lnTo>
                    <a:pt x="731006" y="175020"/>
                  </a:lnTo>
                  <a:lnTo>
                    <a:pt x="0" y="175020"/>
                  </a:lnTo>
                  <a:lnTo>
                    <a:pt x="203200" y="0"/>
                  </a:lnTo>
                  <a:close/>
                </a:path>
              </a:pathLst>
            </a:custGeom>
            <a:solidFill>
              <a:srgbClr val="2A2A28"/>
            </a:solidFill>
          </p:spPr>
        </p:sp>
        <p:sp>
          <p:nvSpPr>
            <p:cNvPr name="TextBox 6" id="6"/>
            <p:cNvSpPr txBox="true"/>
            <p:nvPr/>
          </p:nvSpPr>
          <p:spPr>
            <a:xfrm>
              <a:off x="101600" y="-47625"/>
              <a:ext cx="731006" cy="22264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9641423" y="8539380"/>
            <a:ext cx="5897414" cy="851018"/>
            <a:chOff x="0" y="0"/>
            <a:chExt cx="1212862" cy="175020"/>
          </a:xfrm>
        </p:grpSpPr>
        <p:sp>
          <p:nvSpPr>
            <p:cNvPr name="Freeform 8" id="8"/>
            <p:cNvSpPr/>
            <p:nvPr/>
          </p:nvSpPr>
          <p:spPr>
            <a:xfrm flipH="false" flipV="false" rot="0">
              <a:off x="0" y="0"/>
              <a:ext cx="1212862" cy="175020"/>
            </a:xfrm>
            <a:custGeom>
              <a:avLst/>
              <a:gdLst/>
              <a:ahLst/>
              <a:cxnLst/>
              <a:rect r="r" b="b" t="t" l="l"/>
              <a:pathLst>
                <a:path h="175020" w="1212862">
                  <a:moveTo>
                    <a:pt x="203200" y="0"/>
                  </a:moveTo>
                  <a:lnTo>
                    <a:pt x="1212862" y="0"/>
                  </a:lnTo>
                  <a:lnTo>
                    <a:pt x="1009662" y="175020"/>
                  </a:lnTo>
                  <a:lnTo>
                    <a:pt x="0" y="175020"/>
                  </a:lnTo>
                  <a:lnTo>
                    <a:pt x="203200" y="0"/>
                  </a:lnTo>
                  <a:close/>
                </a:path>
              </a:pathLst>
            </a:custGeom>
            <a:solidFill>
              <a:srgbClr val="71574D"/>
            </a:solidFill>
          </p:spPr>
        </p:sp>
        <p:sp>
          <p:nvSpPr>
            <p:cNvPr name="TextBox 9" id="9"/>
            <p:cNvSpPr txBox="true"/>
            <p:nvPr/>
          </p:nvSpPr>
          <p:spPr>
            <a:xfrm>
              <a:off x="101600" y="-47625"/>
              <a:ext cx="1009662" cy="222645"/>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9022999" y="691441"/>
            <a:ext cx="4284697" cy="1845248"/>
            <a:chOff x="0" y="0"/>
            <a:chExt cx="406400" cy="175020"/>
          </a:xfrm>
        </p:grpSpPr>
        <p:sp>
          <p:nvSpPr>
            <p:cNvPr name="Freeform 11" id="11"/>
            <p:cNvSpPr/>
            <p:nvPr/>
          </p:nvSpPr>
          <p:spPr>
            <a:xfrm flipH="false" flipV="false" rot="0">
              <a:off x="0" y="0"/>
              <a:ext cx="406400" cy="175020"/>
            </a:xfrm>
            <a:custGeom>
              <a:avLst/>
              <a:gdLst/>
              <a:ahLst/>
              <a:cxnLst/>
              <a:rect r="r" b="b" t="t" l="l"/>
              <a:pathLst>
                <a:path h="175020" w="406400">
                  <a:moveTo>
                    <a:pt x="203200" y="0"/>
                  </a:moveTo>
                  <a:lnTo>
                    <a:pt x="406400" y="0"/>
                  </a:lnTo>
                  <a:lnTo>
                    <a:pt x="203200" y="175020"/>
                  </a:lnTo>
                  <a:lnTo>
                    <a:pt x="0" y="175020"/>
                  </a:lnTo>
                  <a:lnTo>
                    <a:pt x="203200" y="0"/>
                  </a:lnTo>
                  <a:close/>
                </a:path>
              </a:pathLst>
            </a:custGeom>
            <a:solidFill>
              <a:srgbClr val="C6C3C1"/>
            </a:solidFill>
          </p:spPr>
        </p:sp>
        <p:sp>
          <p:nvSpPr>
            <p:cNvPr name="TextBox 12" id="12"/>
            <p:cNvSpPr txBox="true"/>
            <p:nvPr/>
          </p:nvSpPr>
          <p:spPr>
            <a:xfrm>
              <a:off x="101600" y="-47625"/>
              <a:ext cx="203200" cy="222645"/>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689804" y="1284902"/>
            <a:ext cx="8325996" cy="1295400"/>
          </a:xfrm>
          <a:prstGeom prst="rect">
            <a:avLst/>
          </a:prstGeom>
        </p:spPr>
        <p:txBody>
          <a:bodyPr anchor="t" rtlCol="false" tIns="0" lIns="0" bIns="0" rIns="0">
            <a:spAutoFit/>
          </a:bodyPr>
          <a:lstStyle/>
          <a:p>
            <a:pPr algn="l" marL="0" indent="0" lvl="0">
              <a:lnSpc>
                <a:spcPts val="10200"/>
              </a:lnSpc>
              <a:spcBef>
                <a:spcPct val="0"/>
              </a:spcBef>
            </a:pPr>
          </a:p>
        </p:txBody>
      </p:sp>
      <p:sp>
        <p:nvSpPr>
          <p:cNvPr name="TextBox 14" id="14"/>
          <p:cNvSpPr txBox="true"/>
          <p:nvPr/>
        </p:nvSpPr>
        <p:spPr>
          <a:xfrm rot="0">
            <a:off x="-6432" y="-101125"/>
            <a:ext cx="11446529" cy="2327658"/>
          </a:xfrm>
          <a:prstGeom prst="rect">
            <a:avLst/>
          </a:prstGeom>
        </p:spPr>
        <p:txBody>
          <a:bodyPr anchor="t" rtlCol="false" tIns="0" lIns="0" bIns="0" rIns="0">
            <a:spAutoFit/>
          </a:bodyPr>
          <a:lstStyle/>
          <a:p>
            <a:pPr algn="ctr">
              <a:lnSpc>
                <a:spcPts val="9234"/>
              </a:lnSpc>
            </a:pPr>
            <a:r>
              <a:rPr lang="en-US" sz="6595" b="true">
                <a:solidFill>
                  <a:srgbClr val="2A2A28"/>
                </a:solidFill>
                <a:latin typeface="Arimo Bold"/>
                <a:ea typeface="Arimo Bold"/>
                <a:cs typeface="Arimo Bold"/>
                <a:sym typeface="Arimo Bold"/>
              </a:rPr>
              <a:t>HOTEL MANAGEMENT AND </a:t>
            </a:r>
          </a:p>
          <a:p>
            <a:pPr algn="ctr">
              <a:lnSpc>
                <a:spcPts val="9234"/>
              </a:lnSpc>
            </a:pPr>
            <a:r>
              <a:rPr lang="en-US" sz="6595" b="true">
                <a:solidFill>
                  <a:srgbClr val="2A2A28"/>
                </a:solidFill>
                <a:latin typeface="Arimo Bold"/>
                <a:ea typeface="Arimo Bold"/>
                <a:cs typeface="Arimo Bold"/>
                <a:sym typeface="Arimo Bold"/>
              </a:rPr>
              <a:t>RESERVATION SYSTEM</a:t>
            </a:r>
          </a:p>
        </p:txBody>
      </p:sp>
      <p:sp>
        <p:nvSpPr>
          <p:cNvPr name="TextBox 15" id="15"/>
          <p:cNvSpPr txBox="true"/>
          <p:nvPr/>
        </p:nvSpPr>
        <p:spPr>
          <a:xfrm rot="0">
            <a:off x="2927214" y="2698970"/>
            <a:ext cx="3851176" cy="906145"/>
          </a:xfrm>
          <a:prstGeom prst="rect">
            <a:avLst/>
          </a:prstGeom>
        </p:spPr>
        <p:txBody>
          <a:bodyPr anchor="t" rtlCol="false" tIns="0" lIns="0" bIns="0" rIns="0">
            <a:spAutoFit/>
          </a:bodyPr>
          <a:lstStyle/>
          <a:p>
            <a:pPr algn="ctr">
              <a:lnSpc>
                <a:spcPts val="7279"/>
              </a:lnSpc>
            </a:pPr>
            <a:r>
              <a:rPr lang="en-US" sz="5199" b="true">
                <a:solidFill>
                  <a:srgbClr val="2A2A28"/>
                </a:solidFill>
                <a:latin typeface="Arimo Bold"/>
                <a:ea typeface="Arimo Bold"/>
                <a:cs typeface="Arimo Bold"/>
                <a:sym typeface="Arimo Bold"/>
              </a:rPr>
              <a:t>Introduction</a:t>
            </a:r>
          </a:p>
        </p:txBody>
      </p:sp>
      <p:sp>
        <p:nvSpPr>
          <p:cNvPr name="TextBox 16" id="16"/>
          <p:cNvSpPr txBox="true"/>
          <p:nvPr/>
        </p:nvSpPr>
        <p:spPr>
          <a:xfrm rot="0">
            <a:off x="1028700" y="3805140"/>
            <a:ext cx="8402880" cy="4883614"/>
          </a:xfrm>
          <a:prstGeom prst="rect">
            <a:avLst/>
          </a:prstGeom>
        </p:spPr>
        <p:txBody>
          <a:bodyPr anchor="t" rtlCol="false" tIns="0" lIns="0" bIns="0" rIns="0">
            <a:spAutoFit/>
          </a:bodyPr>
          <a:lstStyle/>
          <a:p>
            <a:pPr algn="ctr">
              <a:lnSpc>
                <a:spcPts val="4349"/>
              </a:lnSpc>
            </a:pPr>
            <a:r>
              <a:rPr lang="en-US" sz="3106">
                <a:solidFill>
                  <a:srgbClr val="2A2A28"/>
                </a:solidFill>
                <a:latin typeface="Arimo"/>
                <a:ea typeface="Arimo"/>
                <a:cs typeface="Arimo"/>
                <a:sym typeface="Arimo"/>
              </a:rPr>
              <a:t>The purpose of the Hotel Reservation Management System (HRMS) is to assist in the organization and management of critical hotel data, including reservations, payments, client information, and other hotel services. This database system facilitates the integration of various hotel processes, enhancing overall efficiency, accuracy, and data accessibility.</a:t>
            </a:r>
          </a:p>
          <a:p>
            <a:pPr algn="ctr">
              <a:lnSpc>
                <a:spcPts val="4349"/>
              </a:lnSpc>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C6C3C1"/>
        </a:solidFill>
      </p:bgPr>
    </p:bg>
    <p:spTree>
      <p:nvGrpSpPr>
        <p:cNvPr id="1" name=""/>
        <p:cNvGrpSpPr/>
        <p:nvPr/>
      </p:nvGrpSpPr>
      <p:grpSpPr>
        <a:xfrm>
          <a:off x="0" y="0"/>
          <a:ext cx="0" cy="0"/>
          <a:chOff x="0" y="0"/>
          <a:chExt cx="0" cy="0"/>
        </a:xfrm>
      </p:grpSpPr>
      <p:grpSp>
        <p:nvGrpSpPr>
          <p:cNvPr name="Group 2" id="2"/>
          <p:cNvGrpSpPr/>
          <p:nvPr/>
        </p:nvGrpSpPr>
        <p:grpSpPr>
          <a:xfrm rot="0">
            <a:off x="8957081" y="9073276"/>
            <a:ext cx="11212267" cy="1702036"/>
            <a:chOff x="0" y="0"/>
            <a:chExt cx="1152957" cy="175020"/>
          </a:xfrm>
        </p:grpSpPr>
        <p:sp>
          <p:nvSpPr>
            <p:cNvPr name="Freeform 3" id="3"/>
            <p:cNvSpPr/>
            <p:nvPr/>
          </p:nvSpPr>
          <p:spPr>
            <a:xfrm flipH="false" flipV="false" rot="0">
              <a:off x="0" y="0"/>
              <a:ext cx="1152957" cy="175020"/>
            </a:xfrm>
            <a:custGeom>
              <a:avLst/>
              <a:gdLst/>
              <a:ahLst/>
              <a:cxnLst/>
              <a:rect r="r" b="b" t="t" l="l"/>
              <a:pathLst>
                <a:path h="175020" w="1152957">
                  <a:moveTo>
                    <a:pt x="203200" y="0"/>
                  </a:moveTo>
                  <a:lnTo>
                    <a:pt x="1152957" y="0"/>
                  </a:lnTo>
                  <a:lnTo>
                    <a:pt x="949757" y="175020"/>
                  </a:lnTo>
                  <a:lnTo>
                    <a:pt x="0" y="175020"/>
                  </a:lnTo>
                  <a:lnTo>
                    <a:pt x="203200" y="0"/>
                  </a:lnTo>
                  <a:close/>
                </a:path>
              </a:pathLst>
            </a:custGeom>
            <a:solidFill>
              <a:srgbClr val="2A2A28"/>
            </a:solidFill>
          </p:spPr>
        </p:sp>
        <p:sp>
          <p:nvSpPr>
            <p:cNvPr name="TextBox 4" id="4"/>
            <p:cNvSpPr txBox="true"/>
            <p:nvPr/>
          </p:nvSpPr>
          <p:spPr>
            <a:xfrm>
              <a:off x="101600" y="-47625"/>
              <a:ext cx="949757" cy="22264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319495" y="9705484"/>
            <a:ext cx="12149538" cy="851018"/>
            <a:chOff x="0" y="0"/>
            <a:chExt cx="2498673" cy="175020"/>
          </a:xfrm>
        </p:grpSpPr>
        <p:sp>
          <p:nvSpPr>
            <p:cNvPr name="Freeform 6" id="6"/>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71574D"/>
            </a:solidFill>
          </p:spPr>
        </p:sp>
        <p:sp>
          <p:nvSpPr>
            <p:cNvPr name="TextBox 7" id="7"/>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04064" y="-426349"/>
            <a:ext cx="6509528" cy="1702036"/>
            <a:chOff x="0" y="0"/>
            <a:chExt cx="669375" cy="175020"/>
          </a:xfrm>
        </p:grpSpPr>
        <p:sp>
          <p:nvSpPr>
            <p:cNvPr name="Freeform 9" id="9"/>
            <p:cNvSpPr/>
            <p:nvPr/>
          </p:nvSpPr>
          <p:spPr>
            <a:xfrm flipH="false" flipV="false" rot="0">
              <a:off x="0" y="0"/>
              <a:ext cx="669375" cy="175020"/>
            </a:xfrm>
            <a:custGeom>
              <a:avLst/>
              <a:gdLst/>
              <a:ahLst/>
              <a:cxnLst/>
              <a:rect r="r" b="b" t="t" l="l"/>
              <a:pathLst>
                <a:path h="175020" w="669375">
                  <a:moveTo>
                    <a:pt x="203200" y="0"/>
                  </a:moveTo>
                  <a:lnTo>
                    <a:pt x="669375" y="0"/>
                  </a:lnTo>
                  <a:lnTo>
                    <a:pt x="466175" y="175020"/>
                  </a:lnTo>
                  <a:lnTo>
                    <a:pt x="0" y="175020"/>
                  </a:lnTo>
                  <a:lnTo>
                    <a:pt x="203200" y="0"/>
                  </a:lnTo>
                  <a:close/>
                </a:path>
              </a:pathLst>
            </a:custGeom>
            <a:solidFill>
              <a:srgbClr val="2A2A28"/>
            </a:solidFill>
          </p:spPr>
        </p:sp>
        <p:sp>
          <p:nvSpPr>
            <p:cNvPr name="TextBox 10" id="10"/>
            <p:cNvSpPr txBox="true"/>
            <p:nvPr/>
          </p:nvSpPr>
          <p:spPr>
            <a:xfrm>
              <a:off x="101600" y="-47625"/>
              <a:ext cx="466175" cy="222645"/>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181526" y="511074"/>
            <a:ext cx="5897414" cy="851018"/>
            <a:chOff x="0" y="0"/>
            <a:chExt cx="1212862" cy="175020"/>
          </a:xfrm>
        </p:grpSpPr>
        <p:sp>
          <p:nvSpPr>
            <p:cNvPr name="Freeform 12" id="12"/>
            <p:cNvSpPr/>
            <p:nvPr/>
          </p:nvSpPr>
          <p:spPr>
            <a:xfrm flipH="false" flipV="false" rot="0">
              <a:off x="0" y="0"/>
              <a:ext cx="1212862" cy="175020"/>
            </a:xfrm>
            <a:custGeom>
              <a:avLst/>
              <a:gdLst/>
              <a:ahLst/>
              <a:cxnLst/>
              <a:rect r="r" b="b" t="t" l="l"/>
              <a:pathLst>
                <a:path h="175020" w="1212862">
                  <a:moveTo>
                    <a:pt x="203200" y="0"/>
                  </a:moveTo>
                  <a:lnTo>
                    <a:pt x="1212862" y="0"/>
                  </a:lnTo>
                  <a:lnTo>
                    <a:pt x="1009662" y="175020"/>
                  </a:lnTo>
                  <a:lnTo>
                    <a:pt x="0" y="175020"/>
                  </a:lnTo>
                  <a:lnTo>
                    <a:pt x="203200" y="0"/>
                  </a:lnTo>
                  <a:close/>
                </a:path>
              </a:pathLst>
            </a:custGeom>
            <a:solidFill>
              <a:srgbClr val="71574D"/>
            </a:solidFill>
          </p:spPr>
        </p:sp>
        <p:sp>
          <p:nvSpPr>
            <p:cNvPr name="TextBox 13" id="13"/>
            <p:cNvSpPr txBox="true"/>
            <p:nvPr/>
          </p:nvSpPr>
          <p:spPr>
            <a:xfrm>
              <a:off x="101600" y="-47625"/>
              <a:ext cx="1009662" cy="222645"/>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0" y="1381931"/>
            <a:ext cx="7822244" cy="906145"/>
          </a:xfrm>
          <a:prstGeom prst="rect">
            <a:avLst/>
          </a:prstGeom>
        </p:spPr>
        <p:txBody>
          <a:bodyPr anchor="t" rtlCol="false" tIns="0" lIns="0" bIns="0" rIns="0">
            <a:spAutoFit/>
          </a:bodyPr>
          <a:lstStyle/>
          <a:p>
            <a:pPr algn="ctr">
              <a:lnSpc>
                <a:spcPts val="7279"/>
              </a:lnSpc>
            </a:pPr>
            <a:r>
              <a:rPr lang="en-US" sz="5199" b="true">
                <a:solidFill>
                  <a:srgbClr val="2A2A28"/>
                </a:solidFill>
                <a:latin typeface="Arimo Bold"/>
                <a:ea typeface="Arimo Bold"/>
                <a:cs typeface="Arimo Bold"/>
                <a:sym typeface="Arimo Bold"/>
              </a:rPr>
              <a:t>Objectives</a:t>
            </a:r>
          </a:p>
        </p:txBody>
      </p:sp>
      <p:sp>
        <p:nvSpPr>
          <p:cNvPr name="TextBox 15" id="15"/>
          <p:cNvSpPr txBox="true"/>
          <p:nvPr/>
        </p:nvSpPr>
        <p:spPr>
          <a:xfrm rot="0">
            <a:off x="198910" y="3155315"/>
            <a:ext cx="18089090" cy="3290569"/>
          </a:xfrm>
          <a:prstGeom prst="rect">
            <a:avLst/>
          </a:prstGeom>
        </p:spPr>
        <p:txBody>
          <a:bodyPr anchor="t" rtlCol="false" tIns="0" lIns="0" bIns="0" rIns="0">
            <a:spAutoFit/>
          </a:bodyPr>
          <a:lstStyle/>
          <a:p>
            <a:pPr algn="l" marL="734059" indent="-367030" lvl="1">
              <a:lnSpc>
                <a:spcPts val="4759"/>
              </a:lnSpc>
              <a:buFont typeface="Arial"/>
              <a:buChar char="•"/>
            </a:pPr>
            <a:r>
              <a:rPr lang="en-US" sz="3399">
                <a:solidFill>
                  <a:srgbClr val="2A2A28"/>
                </a:solidFill>
                <a:latin typeface="Arimo"/>
                <a:ea typeface="Arimo"/>
                <a:cs typeface="Arimo"/>
                <a:sym typeface="Arimo"/>
              </a:rPr>
              <a:t>Analyse peak and off-peak periods for better room and resource management.</a:t>
            </a:r>
          </a:p>
          <a:p>
            <a:pPr algn="l" marL="734059" indent="-367030" lvl="1">
              <a:lnSpc>
                <a:spcPts val="4759"/>
              </a:lnSpc>
              <a:buFont typeface="Arial"/>
              <a:buChar char="•"/>
            </a:pPr>
            <a:r>
              <a:rPr lang="en-US" sz="3399">
                <a:solidFill>
                  <a:srgbClr val="2A2A28"/>
                </a:solidFill>
                <a:latin typeface="Arimo"/>
                <a:ea typeface="Arimo"/>
                <a:cs typeface="Arimo"/>
                <a:sym typeface="Arimo"/>
              </a:rPr>
              <a:t>To provide real-time updates on room availability, ensuring that the system can efficiently manage bookings .</a:t>
            </a:r>
          </a:p>
          <a:p>
            <a:pPr algn="l" marL="734059" indent="-367030" lvl="1">
              <a:lnSpc>
                <a:spcPts val="4759"/>
              </a:lnSpc>
              <a:buFont typeface="Arial"/>
              <a:buChar char="•"/>
            </a:pPr>
            <a:r>
              <a:rPr lang="en-US" sz="3399">
                <a:solidFill>
                  <a:srgbClr val="2A2A28"/>
                </a:solidFill>
                <a:latin typeface="Arimo"/>
                <a:ea typeface="Arimo"/>
                <a:cs typeface="Arimo"/>
                <a:sym typeface="Arimo"/>
              </a:rPr>
              <a:t>Understand customer payment preferences to provide flexible and efficient payment options, enhancing the overall guest experience and simplifying transaction</a:t>
            </a:r>
          </a:p>
          <a:p>
            <a:pPr algn="ctr" marL="323860" indent="-161930" lvl="1">
              <a:lnSpc>
                <a:spcPts val="2100"/>
              </a:lnSpc>
              <a:buFont typeface="Arial"/>
              <a:buChar char="•"/>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A6A6A6"/>
        </a:solidFill>
      </p:bgPr>
    </p:bg>
    <p:spTree>
      <p:nvGrpSpPr>
        <p:cNvPr id="1" name=""/>
        <p:cNvGrpSpPr/>
        <p:nvPr/>
      </p:nvGrpSpPr>
      <p:grpSpPr>
        <a:xfrm>
          <a:off x="0" y="0"/>
          <a:ext cx="0" cy="0"/>
          <a:chOff x="0" y="0"/>
          <a:chExt cx="0" cy="0"/>
        </a:xfrm>
      </p:grpSpPr>
      <p:sp>
        <p:nvSpPr>
          <p:cNvPr name="Freeform 2" id="2"/>
          <p:cNvSpPr/>
          <p:nvPr/>
        </p:nvSpPr>
        <p:spPr>
          <a:xfrm flipH="false" flipV="false" rot="0">
            <a:off x="6232233" y="1730559"/>
            <a:ext cx="6028687" cy="6591420"/>
          </a:xfrm>
          <a:custGeom>
            <a:avLst/>
            <a:gdLst/>
            <a:ahLst/>
            <a:cxnLst/>
            <a:rect r="r" b="b" t="t" l="l"/>
            <a:pathLst>
              <a:path h="6591420" w="6028687">
                <a:moveTo>
                  <a:pt x="0" y="0"/>
                </a:moveTo>
                <a:lnTo>
                  <a:pt x="6028687" y="0"/>
                </a:lnTo>
                <a:lnTo>
                  <a:pt x="6028687" y="6591420"/>
                </a:lnTo>
                <a:lnTo>
                  <a:pt x="0" y="6591420"/>
                </a:lnTo>
                <a:lnTo>
                  <a:pt x="0" y="0"/>
                </a:lnTo>
                <a:close/>
              </a:path>
            </a:pathLst>
          </a:custGeom>
          <a:blipFill>
            <a:blip r:embed="rId3"/>
            <a:stretch>
              <a:fillRect l="-2820" t="0" r="-1362" b="-967"/>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C6C3C1"/>
        </a:solidFill>
      </p:bgPr>
    </p:bg>
    <p:spTree>
      <p:nvGrpSpPr>
        <p:cNvPr id="1" name=""/>
        <p:cNvGrpSpPr/>
        <p:nvPr/>
      </p:nvGrpSpPr>
      <p:grpSpPr>
        <a:xfrm>
          <a:off x="0" y="0"/>
          <a:ext cx="0" cy="0"/>
          <a:chOff x="0" y="0"/>
          <a:chExt cx="0" cy="0"/>
        </a:xfrm>
      </p:grpSpPr>
      <p:sp>
        <p:nvSpPr>
          <p:cNvPr name="Freeform 2" id="2"/>
          <p:cNvSpPr/>
          <p:nvPr/>
        </p:nvSpPr>
        <p:spPr>
          <a:xfrm flipH="false" flipV="false" rot="0">
            <a:off x="343240" y="1028700"/>
            <a:ext cx="15549981" cy="7156796"/>
          </a:xfrm>
          <a:custGeom>
            <a:avLst/>
            <a:gdLst/>
            <a:ahLst/>
            <a:cxnLst/>
            <a:rect r="r" b="b" t="t" l="l"/>
            <a:pathLst>
              <a:path h="7156796" w="15549981">
                <a:moveTo>
                  <a:pt x="0" y="0"/>
                </a:moveTo>
                <a:lnTo>
                  <a:pt x="15549981" y="0"/>
                </a:lnTo>
                <a:lnTo>
                  <a:pt x="15549981" y="7156796"/>
                </a:lnTo>
                <a:lnTo>
                  <a:pt x="0" y="7156796"/>
                </a:lnTo>
                <a:lnTo>
                  <a:pt x="0" y="0"/>
                </a:lnTo>
                <a:close/>
              </a:path>
            </a:pathLst>
          </a:custGeom>
          <a:blipFill>
            <a:blip r:embed="rId2"/>
            <a:stretch>
              <a:fillRect l="0" t="-2547" r="0" b="-8937"/>
            </a:stretch>
          </a:blipFill>
        </p:spPr>
      </p:sp>
      <p:sp>
        <p:nvSpPr>
          <p:cNvPr name="TextBox 3" id="3"/>
          <p:cNvSpPr txBox="true"/>
          <p:nvPr/>
        </p:nvSpPr>
        <p:spPr>
          <a:xfrm rot="0">
            <a:off x="8077845" y="4953317"/>
            <a:ext cx="2132310" cy="332740"/>
          </a:xfrm>
          <a:prstGeom prst="rect">
            <a:avLst/>
          </a:prstGeom>
        </p:spPr>
        <p:txBody>
          <a:bodyPr anchor="t" rtlCol="false" tIns="0" lIns="0" bIns="0" rIns="0">
            <a:spAutoFit/>
          </a:bodyPr>
          <a:lstStyle/>
          <a:p>
            <a:pPr algn="ctr">
              <a:lnSpc>
                <a:spcPts val="2659"/>
              </a:lnSpc>
              <a:spcBef>
                <a:spcPct val="0"/>
              </a:spcBef>
            </a:pPr>
            <a:r>
              <a:rPr lang="en-US" sz="1899">
                <a:solidFill>
                  <a:srgbClr val="2A2A28"/>
                </a:solidFill>
                <a:latin typeface="Arimo"/>
                <a:ea typeface="Arimo"/>
                <a:cs typeface="Arimo"/>
                <a:sym typeface="Arimo"/>
              </a:rPr>
              <a:t>Your paragraph text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C6C3C1"/>
        </a:solidFill>
      </p:bgPr>
    </p:bg>
    <p:spTree>
      <p:nvGrpSpPr>
        <p:cNvPr id="1" name=""/>
        <p:cNvGrpSpPr/>
        <p:nvPr/>
      </p:nvGrpSpPr>
      <p:grpSpPr>
        <a:xfrm>
          <a:off x="0" y="0"/>
          <a:ext cx="0" cy="0"/>
          <a:chOff x="0" y="0"/>
          <a:chExt cx="0" cy="0"/>
        </a:xfrm>
      </p:grpSpPr>
      <p:grpSp>
        <p:nvGrpSpPr>
          <p:cNvPr name="Group 2" id="2"/>
          <p:cNvGrpSpPr/>
          <p:nvPr/>
        </p:nvGrpSpPr>
        <p:grpSpPr>
          <a:xfrm rot="0">
            <a:off x="10935842" y="1306178"/>
            <a:ext cx="8806910" cy="7952122"/>
            <a:chOff x="0" y="0"/>
            <a:chExt cx="1084684" cy="979405"/>
          </a:xfrm>
        </p:grpSpPr>
        <p:sp>
          <p:nvSpPr>
            <p:cNvPr name="Freeform 3" id="3"/>
            <p:cNvSpPr/>
            <p:nvPr/>
          </p:nvSpPr>
          <p:spPr>
            <a:xfrm flipH="false" flipV="false" rot="0">
              <a:off x="0" y="0"/>
              <a:ext cx="1084684" cy="979405"/>
            </a:xfrm>
            <a:custGeom>
              <a:avLst/>
              <a:gdLst/>
              <a:ahLst/>
              <a:cxnLst/>
              <a:rect r="r" b="b" t="t" l="l"/>
              <a:pathLst>
                <a:path h="979405" w="1084684">
                  <a:moveTo>
                    <a:pt x="0" y="0"/>
                  </a:moveTo>
                  <a:lnTo>
                    <a:pt x="1084684" y="0"/>
                  </a:lnTo>
                  <a:lnTo>
                    <a:pt x="1084684" y="979405"/>
                  </a:lnTo>
                  <a:lnTo>
                    <a:pt x="0" y="979405"/>
                  </a:lnTo>
                  <a:close/>
                </a:path>
              </a:pathLst>
            </a:custGeom>
            <a:blipFill>
              <a:blip r:embed="rId2"/>
              <a:stretch>
                <a:fillRect l="-47483" t="0" r="-41913" b="0"/>
              </a:stretch>
            </a:blipFill>
          </p:spPr>
        </p:sp>
      </p:grpSp>
      <p:grpSp>
        <p:nvGrpSpPr>
          <p:cNvPr name="Group 4" id="4"/>
          <p:cNvGrpSpPr/>
          <p:nvPr/>
        </p:nvGrpSpPr>
        <p:grpSpPr>
          <a:xfrm rot="-10800000">
            <a:off x="7114432" y="672480"/>
            <a:ext cx="5722692" cy="1072126"/>
            <a:chOff x="0" y="0"/>
            <a:chExt cx="934206" cy="175020"/>
          </a:xfrm>
        </p:grpSpPr>
        <p:sp>
          <p:nvSpPr>
            <p:cNvPr name="Freeform 5" id="5"/>
            <p:cNvSpPr/>
            <p:nvPr/>
          </p:nvSpPr>
          <p:spPr>
            <a:xfrm flipH="false" flipV="false" rot="0">
              <a:off x="0" y="0"/>
              <a:ext cx="934206" cy="175020"/>
            </a:xfrm>
            <a:custGeom>
              <a:avLst/>
              <a:gdLst/>
              <a:ahLst/>
              <a:cxnLst/>
              <a:rect r="r" b="b" t="t" l="l"/>
              <a:pathLst>
                <a:path h="175020" w="934206">
                  <a:moveTo>
                    <a:pt x="203200" y="0"/>
                  </a:moveTo>
                  <a:lnTo>
                    <a:pt x="934206" y="0"/>
                  </a:lnTo>
                  <a:lnTo>
                    <a:pt x="731006" y="175020"/>
                  </a:lnTo>
                  <a:lnTo>
                    <a:pt x="0" y="175020"/>
                  </a:lnTo>
                  <a:lnTo>
                    <a:pt x="203200" y="0"/>
                  </a:lnTo>
                  <a:close/>
                </a:path>
              </a:pathLst>
            </a:custGeom>
            <a:solidFill>
              <a:srgbClr val="AC8B78"/>
            </a:solidFill>
          </p:spPr>
        </p:sp>
        <p:sp>
          <p:nvSpPr>
            <p:cNvPr name="TextBox 6" id="6"/>
            <p:cNvSpPr txBox="true"/>
            <p:nvPr/>
          </p:nvSpPr>
          <p:spPr>
            <a:xfrm>
              <a:off x="101600" y="-47625"/>
              <a:ext cx="731006" cy="22264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10800000">
            <a:off x="9263559" y="600869"/>
            <a:ext cx="7171837" cy="705309"/>
            <a:chOff x="0" y="0"/>
            <a:chExt cx="1779670" cy="175020"/>
          </a:xfrm>
        </p:grpSpPr>
        <p:sp>
          <p:nvSpPr>
            <p:cNvPr name="Freeform 8" id="8"/>
            <p:cNvSpPr/>
            <p:nvPr/>
          </p:nvSpPr>
          <p:spPr>
            <a:xfrm flipH="false" flipV="false" rot="0">
              <a:off x="0" y="0"/>
              <a:ext cx="1779670" cy="175020"/>
            </a:xfrm>
            <a:custGeom>
              <a:avLst/>
              <a:gdLst/>
              <a:ahLst/>
              <a:cxnLst/>
              <a:rect r="r" b="b" t="t" l="l"/>
              <a:pathLst>
                <a:path h="175020" w="1779670">
                  <a:moveTo>
                    <a:pt x="203200" y="0"/>
                  </a:moveTo>
                  <a:lnTo>
                    <a:pt x="1779670" y="0"/>
                  </a:lnTo>
                  <a:lnTo>
                    <a:pt x="1576470" y="175020"/>
                  </a:lnTo>
                  <a:lnTo>
                    <a:pt x="0" y="175020"/>
                  </a:lnTo>
                  <a:lnTo>
                    <a:pt x="203200" y="0"/>
                  </a:lnTo>
                  <a:close/>
                </a:path>
              </a:pathLst>
            </a:custGeom>
            <a:solidFill>
              <a:srgbClr val="71574D"/>
            </a:solidFill>
          </p:spPr>
        </p:sp>
        <p:sp>
          <p:nvSpPr>
            <p:cNvPr name="TextBox 9" id="9"/>
            <p:cNvSpPr txBox="true"/>
            <p:nvPr/>
          </p:nvSpPr>
          <p:spPr>
            <a:xfrm>
              <a:off x="101600" y="-47625"/>
              <a:ext cx="1576470" cy="222645"/>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8957081" y="9073276"/>
            <a:ext cx="11212267" cy="1702036"/>
            <a:chOff x="0" y="0"/>
            <a:chExt cx="1152957" cy="175020"/>
          </a:xfrm>
        </p:grpSpPr>
        <p:sp>
          <p:nvSpPr>
            <p:cNvPr name="Freeform 11" id="11"/>
            <p:cNvSpPr/>
            <p:nvPr/>
          </p:nvSpPr>
          <p:spPr>
            <a:xfrm flipH="false" flipV="false" rot="0">
              <a:off x="0" y="0"/>
              <a:ext cx="1152957" cy="175020"/>
            </a:xfrm>
            <a:custGeom>
              <a:avLst/>
              <a:gdLst/>
              <a:ahLst/>
              <a:cxnLst/>
              <a:rect r="r" b="b" t="t" l="l"/>
              <a:pathLst>
                <a:path h="175020" w="1152957">
                  <a:moveTo>
                    <a:pt x="203200" y="0"/>
                  </a:moveTo>
                  <a:lnTo>
                    <a:pt x="1152957" y="0"/>
                  </a:lnTo>
                  <a:lnTo>
                    <a:pt x="949757" y="175020"/>
                  </a:lnTo>
                  <a:lnTo>
                    <a:pt x="0" y="175020"/>
                  </a:lnTo>
                  <a:lnTo>
                    <a:pt x="203200" y="0"/>
                  </a:lnTo>
                  <a:close/>
                </a:path>
              </a:pathLst>
            </a:custGeom>
            <a:solidFill>
              <a:srgbClr val="AC8B78"/>
            </a:solidFill>
          </p:spPr>
        </p:sp>
        <p:sp>
          <p:nvSpPr>
            <p:cNvPr name="TextBox 12" id="12"/>
            <p:cNvSpPr txBox="true"/>
            <p:nvPr/>
          </p:nvSpPr>
          <p:spPr>
            <a:xfrm>
              <a:off x="101600" y="-47625"/>
              <a:ext cx="949757" cy="222645"/>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319495" y="9705484"/>
            <a:ext cx="12149538" cy="851018"/>
            <a:chOff x="0" y="0"/>
            <a:chExt cx="2498673" cy="175020"/>
          </a:xfrm>
        </p:grpSpPr>
        <p:sp>
          <p:nvSpPr>
            <p:cNvPr name="Freeform 14" id="14"/>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71574D"/>
            </a:solidFill>
          </p:spPr>
        </p:sp>
        <p:sp>
          <p:nvSpPr>
            <p:cNvPr name="TextBox 15" id="15"/>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2334093" y="2287874"/>
            <a:ext cx="4780339" cy="4053386"/>
          </a:xfrm>
          <a:prstGeom prst="rect">
            <a:avLst/>
          </a:prstGeom>
        </p:spPr>
        <p:txBody>
          <a:bodyPr anchor="t" rtlCol="false" tIns="0" lIns="0" bIns="0" rIns="0">
            <a:spAutoFit/>
          </a:bodyPr>
          <a:lstStyle/>
          <a:p>
            <a:pPr algn="ctr">
              <a:lnSpc>
                <a:spcPts val="8018"/>
              </a:lnSpc>
            </a:pPr>
            <a:r>
              <a:rPr lang="en-US" sz="5727" b="true">
                <a:solidFill>
                  <a:srgbClr val="000000"/>
                </a:solidFill>
                <a:latin typeface="Arimo Bold"/>
                <a:ea typeface="Arimo Bold"/>
                <a:cs typeface="Arimo Bold"/>
                <a:sym typeface="Arimo Bold"/>
              </a:rPr>
              <a:t>Sql queries answering the objectives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C6C3C1"/>
        </a:solidFill>
      </p:bgPr>
    </p:bg>
    <p:spTree>
      <p:nvGrpSpPr>
        <p:cNvPr id="1" name=""/>
        <p:cNvGrpSpPr/>
        <p:nvPr/>
      </p:nvGrpSpPr>
      <p:grpSpPr>
        <a:xfrm>
          <a:off x="0" y="0"/>
          <a:ext cx="0" cy="0"/>
          <a:chOff x="0" y="0"/>
          <a:chExt cx="0" cy="0"/>
        </a:xfrm>
      </p:grpSpPr>
      <p:grpSp>
        <p:nvGrpSpPr>
          <p:cNvPr name="Group 2" id="2"/>
          <p:cNvGrpSpPr/>
          <p:nvPr/>
        </p:nvGrpSpPr>
        <p:grpSpPr>
          <a:xfrm rot="0">
            <a:off x="8957081" y="9073276"/>
            <a:ext cx="11212267" cy="1702036"/>
            <a:chOff x="0" y="0"/>
            <a:chExt cx="1152957" cy="175020"/>
          </a:xfrm>
        </p:grpSpPr>
        <p:sp>
          <p:nvSpPr>
            <p:cNvPr name="Freeform 3" id="3"/>
            <p:cNvSpPr/>
            <p:nvPr/>
          </p:nvSpPr>
          <p:spPr>
            <a:xfrm flipH="false" flipV="false" rot="0">
              <a:off x="0" y="0"/>
              <a:ext cx="1152957" cy="175020"/>
            </a:xfrm>
            <a:custGeom>
              <a:avLst/>
              <a:gdLst/>
              <a:ahLst/>
              <a:cxnLst/>
              <a:rect r="r" b="b" t="t" l="l"/>
              <a:pathLst>
                <a:path h="175020" w="1152957">
                  <a:moveTo>
                    <a:pt x="203200" y="0"/>
                  </a:moveTo>
                  <a:lnTo>
                    <a:pt x="1152957" y="0"/>
                  </a:lnTo>
                  <a:lnTo>
                    <a:pt x="949757" y="175020"/>
                  </a:lnTo>
                  <a:lnTo>
                    <a:pt x="0" y="175020"/>
                  </a:lnTo>
                  <a:lnTo>
                    <a:pt x="203200" y="0"/>
                  </a:lnTo>
                  <a:close/>
                </a:path>
              </a:pathLst>
            </a:custGeom>
            <a:solidFill>
              <a:srgbClr val="2A2A28"/>
            </a:solidFill>
          </p:spPr>
        </p:sp>
        <p:sp>
          <p:nvSpPr>
            <p:cNvPr name="TextBox 4" id="4"/>
            <p:cNvSpPr txBox="true"/>
            <p:nvPr/>
          </p:nvSpPr>
          <p:spPr>
            <a:xfrm>
              <a:off x="101600" y="-47625"/>
              <a:ext cx="949757" cy="22264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319495" y="9705484"/>
            <a:ext cx="12149538" cy="851018"/>
            <a:chOff x="0" y="0"/>
            <a:chExt cx="2498673" cy="175020"/>
          </a:xfrm>
        </p:grpSpPr>
        <p:sp>
          <p:nvSpPr>
            <p:cNvPr name="Freeform 6" id="6"/>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71574D"/>
            </a:solidFill>
          </p:spPr>
        </p:sp>
        <p:sp>
          <p:nvSpPr>
            <p:cNvPr name="TextBox 7" id="7"/>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742650" y="-425509"/>
            <a:ext cx="7185131" cy="851018"/>
            <a:chOff x="0" y="0"/>
            <a:chExt cx="1477693" cy="175020"/>
          </a:xfrm>
        </p:grpSpPr>
        <p:sp>
          <p:nvSpPr>
            <p:cNvPr name="Freeform 9" id="9"/>
            <p:cNvSpPr/>
            <p:nvPr/>
          </p:nvSpPr>
          <p:spPr>
            <a:xfrm flipH="false" flipV="false" rot="0">
              <a:off x="0" y="0"/>
              <a:ext cx="1477693" cy="175020"/>
            </a:xfrm>
            <a:custGeom>
              <a:avLst/>
              <a:gdLst/>
              <a:ahLst/>
              <a:cxnLst/>
              <a:rect r="r" b="b" t="t" l="l"/>
              <a:pathLst>
                <a:path h="175020" w="1477693">
                  <a:moveTo>
                    <a:pt x="203200" y="0"/>
                  </a:moveTo>
                  <a:lnTo>
                    <a:pt x="1477693" y="0"/>
                  </a:lnTo>
                  <a:lnTo>
                    <a:pt x="1274493" y="175020"/>
                  </a:lnTo>
                  <a:lnTo>
                    <a:pt x="0" y="175020"/>
                  </a:lnTo>
                  <a:lnTo>
                    <a:pt x="203200" y="0"/>
                  </a:lnTo>
                  <a:close/>
                </a:path>
              </a:pathLst>
            </a:custGeom>
            <a:solidFill>
              <a:srgbClr val="71574D"/>
            </a:solidFill>
          </p:spPr>
        </p:sp>
        <p:sp>
          <p:nvSpPr>
            <p:cNvPr name="TextBox 10" id="10"/>
            <p:cNvSpPr txBox="true"/>
            <p:nvPr/>
          </p:nvSpPr>
          <p:spPr>
            <a:xfrm>
              <a:off x="101600" y="-47625"/>
              <a:ext cx="1274493" cy="222645"/>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8233077" y="425509"/>
            <a:ext cx="9599198" cy="5882951"/>
          </a:xfrm>
          <a:custGeom>
            <a:avLst/>
            <a:gdLst/>
            <a:ahLst/>
            <a:cxnLst/>
            <a:rect r="r" b="b" t="t" l="l"/>
            <a:pathLst>
              <a:path h="5882951" w="9599198">
                <a:moveTo>
                  <a:pt x="0" y="0"/>
                </a:moveTo>
                <a:lnTo>
                  <a:pt x="9599198" y="0"/>
                </a:lnTo>
                <a:lnTo>
                  <a:pt x="9599198" y="5882951"/>
                </a:lnTo>
                <a:lnTo>
                  <a:pt x="0" y="5882951"/>
                </a:lnTo>
                <a:lnTo>
                  <a:pt x="0" y="0"/>
                </a:lnTo>
                <a:close/>
              </a:path>
            </a:pathLst>
          </a:custGeom>
          <a:blipFill>
            <a:blip r:embed="rId2"/>
            <a:stretch>
              <a:fillRect l="0" t="0" r="0" b="-1770"/>
            </a:stretch>
          </a:blipFill>
        </p:spPr>
      </p:sp>
      <p:sp>
        <p:nvSpPr>
          <p:cNvPr name="TextBox 12" id="12"/>
          <p:cNvSpPr txBox="true"/>
          <p:nvPr/>
        </p:nvSpPr>
        <p:spPr>
          <a:xfrm rot="0">
            <a:off x="7973661" y="9224757"/>
            <a:ext cx="3859752" cy="344805"/>
          </a:xfrm>
          <a:prstGeom prst="rect">
            <a:avLst/>
          </a:prstGeom>
        </p:spPr>
        <p:txBody>
          <a:bodyPr anchor="t" rtlCol="false" tIns="0" lIns="0" bIns="0" rIns="0">
            <a:spAutoFit/>
          </a:bodyPr>
          <a:lstStyle/>
          <a:p>
            <a:pPr algn="just" marL="0" indent="0" lvl="1">
              <a:lnSpc>
                <a:spcPts val="2730"/>
              </a:lnSpc>
              <a:spcBef>
                <a:spcPct val="0"/>
              </a:spcBef>
            </a:pPr>
          </a:p>
        </p:txBody>
      </p:sp>
      <p:sp>
        <p:nvSpPr>
          <p:cNvPr name="TextBox 13" id="13"/>
          <p:cNvSpPr txBox="true"/>
          <p:nvPr/>
        </p:nvSpPr>
        <p:spPr>
          <a:xfrm rot="0">
            <a:off x="68914" y="563953"/>
            <a:ext cx="7215472" cy="2678486"/>
          </a:xfrm>
          <a:prstGeom prst="rect">
            <a:avLst/>
          </a:prstGeom>
        </p:spPr>
        <p:txBody>
          <a:bodyPr anchor="t" rtlCol="false" tIns="0" lIns="0" bIns="0" rIns="0">
            <a:spAutoFit/>
          </a:bodyPr>
          <a:lstStyle/>
          <a:p>
            <a:pPr algn="l">
              <a:lnSpc>
                <a:spcPts val="3566"/>
              </a:lnSpc>
            </a:pPr>
            <a:r>
              <a:rPr lang="en-US" sz="2547" b="true">
                <a:solidFill>
                  <a:srgbClr val="2A2A28"/>
                </a:solidFill>
                <a:latin typeface="Arimo Bold"/>
                <a:ea typeface="Arimo Bold"/>
                <a:cs typeface="Arimo Bold"/>
                <a:sym typeface="Arimo Bold"/>
              </a:rPr>
              <a:t>.Predicting Peak and Off-Peak Periods</a:t>
            </a:r>
          </a:p>
          <a:p>
            <a:pPr algn="l">
              <a:lnSpc>
                <a:spcPts val="3566"/>
              </a:lnSpc>
            </a:pPr>
            <a:r>
              <a:rPr lang="en-US" sz="2547">
                <a:solidFill>
                  <a:srgbClr val="2A2A28"/>
                </a:solidFill>
                <a:latin typeface="Arimo"/>
                <a:ea typeface="Arimo"/>
                <a:cs typeface="Arimo"/>
                <a:sym typeface="Arimo"/>
              </a:rPr>
              <a:t>SELECT COUNT(client_id) AS No_of_Customers, FORMAT(check_in_date, 'MM') AS MONTH</a:t>
            </a:r>
          </a:p>
          <a:p>
            <a:pPr algn="l">
              <a:lnSpc>
                <a:spcPts val="3566"/>
              </a:lnSpc>
            </a:pPr>
            <a:r>
              <a:rPr lang="en-US" sz="2547">
                <a:solidFill>
                  <a:srgbClr val="2A2A28"/>
                </a:solidFill>
                <a:latin typeface="Arimo"/>
                <a:ea typeface="Arimo"/>
                <a:cs typeface="Arimo"/>
                <a:sym typeface="Arimo"/>
              </a:rPr>
              <a:t>FROM Reservation</a:t>
            </a:r>
          </a:p>
          <a:p>
            <a:pPr algn="l">
              <a:lnSpc>
                <a:spcPts val="3566"/>
              </a:lnSpc>
            </a:pPr>
            <a:r>
              <a:rPr lang="en-US" sz="2547">
                <a:solidFill>
                  <a:srgbClr val="2A2A28"/>
                </a:solidFill>
                <a:latin typeface="Arimo"/>
                <a:ea typeface="Arimo"/>
                <a:cs typeface="Arimo"/>
                <a:sym typeface="Arimo"/>
              </a:rPr>
              <a:t>GROUP BY FORMAT(check_in_date, 'MM')</a:t>
            </a:r>
          </a:p>
          <a:p>
            <a:pPr algn="l">
              <a:lnSpc>
                <a:spcPts val="3566"/>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C6C3C1"/>
        </a:solidFill>
      </p:bgPr>
    </p:bg>
    <p:spTree>
      <p:nvGrpSpPr>
        <p:cNvPr id="1" name=""/>
        <p:cNvGrpSpPr/>
        <p:nvPr/>
      </p:nvGrpSpPr>
      <p:grpSpPr>
        <a:xfrm>
          <a:off x="0" y="0"/>
          <a:ext cx="0" cy="0"/>
          <a:chOff x="0" y="0"/>
          <a:chExt cx="0" cy="0"/>
        </a:xfrm>
      </p:grpSpPr>
      <p:grpSp>
        <p:nvGrpSpPr>
          <p:cNvPr name="Group 2" id="2"/>
          <p:cNvGrpSpPr/>
          <p:nvPr/>
        </p:nvGrpSpPr>
        <p:grpSpPr>
          <a:xfrm rot="0">
            <a:off x="11104374" y="7755256"/>
            <a:ext cx="9084961" cy="1702036"/>
            <a:chOff x="0" y="0"/>
            <a:chExt cx="934206" cy="175020"/>
          </a:xfrm>
        </p:grpSpPr>
        <p:sp>
          <p:nvSpPr>
            <p:cNvPr name="Freeform 3" id="3"/>
            <p:cNvSpPr/>
            <p:nvPr/>
          </p:nvSpPr>
          <p:spPr>
            <a:xfrm flipH="false" flipV="false" rot="0">
              <a:off x="0" y="0"/>
              <a:ext cx="934206" cy="175020"/>
            </a:xfrm>
            <a:custGeom>
              <a:avLst/>
              <a:gdLst/>
              <a:ahLst/>
              <a:cxnLst/>
              <a:rect r="r" b="b" t="t" l="l"/>
              <a:pathLst>
                <a:path h="175020" w="934206">
                  <a:moveTo>
                    <a:pt x="203200" y="0"/>
                  </a:moveTo>
                  <a:lnTo>
                    <a:pt x="934206" y="0"/>
                  </a:lnTo>
                  <a:lnTo>
                    <a:pt x="731006" y="175020"/>
                  </a:lnTo>
                  <a:lnTo>
                    <a:pt x="0" y="175020"/>
                  </a:lnTo>
                  <a:lnTo>
                    <a:pt x="203200" y="0"/>
                  </a:lnTo>
                  <a:close/>
                </a:path>
              </a:pathLst>
            </a:custGeom>
            <a:solidFill>
              <a:srgbClr val="2A2A28"/>
            </a:solidFill>
          </p:spPr>
        </p:sp>
        <p:sp>
          <p:nvSpPr>
            <p:cNvPr name="TextBox 4" id="4"/>
            <p:cNvSpPr txBox="true"/>
            <p:nvPr/>
          </p:nvSpPr>
          <p:spPr>
            <a:xfrm>
              <a:off x="101600" y="-47625"/>
              <a:ext cx="731006" cy="22264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9518784" y="8692679"/>
            <a:ext cx="5897414" cy="851018"/>
            <a:chOff x="0" y="0"/>
            <a:chExt cx="1212862" cy="175020"/>
          </a:xfrm>
        </p:grpSpPr>
        <p:sp>
          <p:nvSpPr>
            <p:cNvPr name="Freeform 6" id="6"/>
            <p:cNvSpPr/>
            <p:nvPr/>
          </p:nvSpPr>
          <p:spPr>
            <a:xfrm flipH="false" flipV="false" rot="0">
              <a:off x="0" y="0"/>
              <a:ext cx="1212862" cy="175020"/>
            </a:xfrm>
            <a:custGeom>
              <a:avLst/>
              <a:gdLst/>
              <a:ahLst/>
              <a:cxnLst/>
              <a:rect r="r" b="b" t="t" l="l"/>
              <a:pathLst>
                <a:path h="175020" w="1212862">
                  <a:moveTo>
                    <a:pt x="203200" y="0"/>
                  </a:moveTo>
                  <a:lnTo>
                    <a:pt x="1212862" y="0"/>
                  </a:lnTo>
                  <a:lnTo>
                    <a:pt x="1009662" y="175020"/>
                  </a:lnTo>
                  <a:lnTo>
                    <a:pt x="0" y="175020"/>
                  </a:lnTo>
                  <a:lnTo>
                    <a:pt x="203200" y="0"/>
                  </a:lnTo>
                  <a:close/>
                </a:path>
              </a:pathLst>
            </a:custGeom>
            <a:solidFill>
              <a:srgbClr val="71574D"/>
            </a:solidFill>
          </p:spPr>
        </p:sp>
        <p:sp>
          <p:nvSpPr>
            <p:cNvPr name="TextBox 7" id="7"/>
            <p:cNvSpPr txBox="true"/>
            <p:nvPr/>
          </p:nvSpPr>
          <p:spPr>
            <a:xfrm>
              <a:off x="101600" y="-47625"/>
              <a:ext cx="1009662" cy="22264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5711099" y="621925"/>
            <a:ext cx="7235866" cy="406775"/>
            <a:chOff x="0" y="0"/>
            <a:chExt cx="1152957" cy="64815"/>
          </a:xfrm>
        </p:grpSpPr>
        <p:sp>
          <p:nvSpPr>
            <p:cNvPr name="Freeform 9" id="9"/>
            <p:cNvSpPr/>
            <p:nvPr/>
          </p:nvSpPr>
          <p:spPr>
            <a:xfrm flipH="false" flipV="false" rot="0">
              <a:off x="0" y="0"/>
              <a:ext cx="1152957" cy="64815"/>
            </a:xfrm>
            <a:custGeom>
              <a:avLst/>
              <a:gdLst/>
              <a:ahLst/>
              <a:cxnLst/>
              <a:rect r="r" b="b" t="t" l="l"/>
              <a:pathLst>
                <a:path h="64815" w="1152957">
                  <a:moveTo>
                    <a:pt x="203200" y="0"/>
                  </a:moveTo>
                  <a:lnTo>
                    <a:pt x="1152957" y="0"/>
                  </a:lnTo>
                  <a:lnTo>
                    <a:pt x="949757" y="64815"/>
                  </a:lnTo>
                  <a:lnTo>
                    <a:pt x="0" y="64815"/>
                  </a:lnTo>
                  <a:lnTo>
                    <a:pt x="203200" y="0"/>
                  </a:lnTo>
                  <a:close/>
                </a:path>
              </a:pathLst>
            </a:custGeom>
            <a:solidFill>
              <a:srgbClr val="2A2A28"/>
            </a:solidFill>
          </p:spPr>
        </p:sp>
        <p:sp>
          <p:nvSpPr>
            <p:cNvPr name="TextBox 10" id="10"/>
            <p:cNvSpPr txBox="true"/>
            <p:nvPr/>
          </p:nvSpPr>
          <p:spPr>
            <a:xfrm>
              <a:off x="101600" y="-47625"/>
              <a:ext cx="949757" cy="11244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920917" y="1029922"/>
            <a:ext cx="7840737" cy="549207"/>
            <a:chOff x="0" y="0"/>
            <a:chExt cx="2498673" cy="175020"/>
          </a:xfrm>
        </p:grpSpPr>
        <p:sp>
          <p:nvSpPr>
            <p:cNvPr name="Freeform 12" id="12"/>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71574D"/>
            </a:solidFill>
          </p:spPr>
        </p:sp>
        <p:sp>
          <p:nvSpPr>
            <p:cNvPr name="TextBox 13" id="13"/>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0360980" y="1304525"/>
            <a:ext cx="7315029" cy="6450731"/>
          </a:xfrm>
          <a:custGeom>
            <a:avLst/>
            <a:gdLst/>
            <a:ahLst/>
            <a:cxnLst/>
            <a:rect r="r" b="b" t="t" l="l"/>
            <a:pathLst>
              <a:path h="6450731" w="7315029">
                <a:moveTo>
                  <a:pt x="0" y="0"/>
                </a:moveTo>
                <a:lnTo>
                  <a:pt x="7315029" y="0"/>
                </a:lnTo>
                <a:lnTo>
                  <a:pt x="7315029" y="6450731"/>
                </a:lnTo>
                <a:lnTo>
                  <a:pt x="0" y="6450731"/>
                </a:lnTo>
                <a:lnTo>
                  <a:pt x="0" y="0"/>
                </a:lnTo>
                <a:close/>
              </a:path>
            </a:pathLst>
          </a:custGeom>
          <a:blipFill>
            <a:blip r:embed="rId2"/>
            <a:stretch>
              <a:fillRect l="-12601" t="0" r="-6644" b="0"/>
            </a:stretch>
          </a:blipFill>
        </p:spPr>
      </p:sp>
      <p:sp>
        <p:nvSpPr>
          <p:cNvPr name="TextBox 15" id="15"/>
          <p:cNvSpPr txBox="true"/>
          <p:nvPr/>
        </p:nvSpPr>
        <p:spPr>
          <a:xfrm rot="0">
            <a:off x="0" y="1521978"/>
            <a:ext cx="7707571" cy="2336800"/>
          </a:xfrm>
          <a:prstGeom prst="rect">
            <a:avLst/>
          </a:prstGeom>
        </p:spPr>
        <p:txBody>
          <a:bodyPr anchor="t" rtlCol="false" tIns="0" lIns="0" bIns="0" rIns="0">
            <a:spAutoFit/>
          </a:bodyPr>
          <a:lstStyle/>
          <a:p>
            <a:pPr algn="l">
              <a:lnSpc>
                <a:spcPts val="3499"/>
              </a:lnSpc>
              <a:spcBef>
                <a:spcPct val="0"/>
              </a:spcBef>
            </a:pPr>
            <a:r>
              <a:rPr lang="en-US" b="true" sz="2499">
                <a:solidFill>
                  <a:srgbClr val="2A2A28"/>
                </a:solidFill>
                <a:latin typeface="Arimo Bold"/>
                <a:ea typeface="Arimo Bold"/>
                <a:cs typeface="Arimo Bold"/>
                <a:sym typeface="Arimo Bold"/>
              </a:rPr>
              <a:t> Retrieves Payment Details and Client Name</a:t>
            </a:r>
          </a:p>
          <a:p>
            <a:pPr algn="l">
              <a:lnSpc>
                <a:spcPts val="4059"/>
              </a:lnSpc>
              <a:spcBef>
                <a:spcPct val="0"/>
              </a:spcBef>
            </a:pPr>
            <a:r>
              <a:rPr lang="en-US" sz="2899">
                <a:solidFill>
                  <a:srgbClr val="2A2A28"/>
                </a:solidFill>
                <a:latin typeface="Arimo"/>
                <a:ea typeface="Arimo"/>
                <a:cs typeface="Arimo"/>
                <a:sym typeface="Arimo"/>
              </a:rPr>
              <a:t>SELECT P.payment_Date, p.payment_method, C.name</a:t>
            </a:r>
          </a:p>
          <a:p>
            <a:pPr algn="l">
              <a:lnSpc>
                <a:spcPts val="3499"/>
              </a:lnSpc>
              <a:spcBef>
                <a:spcPct val="0"/>
              </a:spcBef>
            </a:pPr>
            <a:r>
              <a:rPr lang="en-US" sz="2499">
                <a:solidFill>
                  <a:srgbClr val="2A2A28"/>
                </a:solidFill>
                <a:latin typeface="Arimo"/>
                <a:ea typeface="Arimo"/>
                <a:cs typeface="Arimo"/>
                <a:sym typeface="Arimo"/>
              </a:rPr>
              <a:t>FROM Payment P</a:t>
            </a:r>
          </a:p>
          <a:p>
            <a:pPr algn="l">
              <a:lnSpc>
                <a:spcPts val="3499"/>
              </a:lnSpc>
              <a:spcBef>
                <a:spcPct val="0"/>
              </a:spcBef>
            </a:pPr>
            <a:r>
              <a:rPr lang="en-US" sz="2499">
                <a:solidFill>
                  <a:srgbClr val="2A2A28"/>
                </a:solidFill>
                <a:latin typeface="Arimo"/>
                <a:ea typeface="Arimo"/>
                <a:cs typeface="Arimo"/>
                <a:sym typeface="Arimo"/>
              </a:rPr>
              <a:t>INNER JOIN Client C ON C.client_id = P.client_id;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C6C3C1"/>
        </a:solidFill>
      </p:bgPr>
    </p:bg>
    <p:spTree>
      <p:nvGrpSpPr>
        <p:cNvPr id="1" name=""/>
        <p:cNvGrpSpPr/>
        <p:nvPr/>
      </p:nvGrpSpPr>
      <p:grpSpPr>
        <a:xfrm>
          <a:off x="0" y="0"/>
          <a:ext cx="0" cy="0"/>
          <a:chOff x="0" y="0"/>
          <a:chExt cx="0" cy="0"/>
        </a:xfrm>
      </p:grpSpPr>
      <p:sp>
        <p:nvSpPr>
          <p:cNvPr name="AutoShape 2" id="2"/>
          <p:cNvSpPr/>
          <p:nvPr/>
        </p:nvSpPr>
        <p:spPr>
          <a:xfrm rot="0">
            <a:off x="9758837" y="-772684"/>
            <a:ext cx="10011436" cy="11380919"/>
          </a:xfrm>
          <a:prstGeom prst="rect">
            <a:avLst/>
          </a:prstGeom>
          <a:solidFill>
            <a:srgbClr val="71574D"/>
          </a:solidFill>
        </p:spPr>
      </p:sp>
      <p:grpSp>
        <p:nvGrpSpPr>
          <p:cNvPr name="Group 3" id="3"/>
          <p:cNvGrpSpPr/>
          <p:nvPr/>
        </p:nvGrpSpPr>
        <p:grpSpPr>
          <a:xfrm rot="0">
            <a:off x="8957081" y="9073276"/>
            <a:ext cx="11212267" cy="1702036"/>
            <a:chOff x="0" y="0"/>
            <a:chExt cx="1152957" cy="175020"/>
          </a:xfrm>
        </p:grpSpPr>
        <p:sp>
          <p:nvSpPr>
            <p:cNvPr name="Freeform 4" id="4"/>
            <p:cNvSpPr/>
            <p:nvPr/>
          </p:nvSpPr>
          <p:spPr>
            <a:xfrm flipH="false" flipV="false" rot="0">
              <a:off x="0" y="0"/>
              <a:ext cx="1152957" cy="175020"/>
            </a:xfrm>
            <a:custGeom>
              <a:avLst/>
              <a:gdLst/>
              <a:ahLst/>
              <a:cxnLst/>
              <a:rect r="r" b="b" t="t" l="l"/>
              <a:pathLst>
                <a:path h="175020" w="1152957">
                  <a:moveTo>
                    <a:pt x="203200" y="0"/>
                  </a:moveTo>
                  <a:lnTo>
                    <a:pt x="1152957" y="0"/>
                  </a:lnTo>
                  <a:lnTo>
                    <a:pt x="949757" y="175020"/>
                  </a:lnTo>
                  <a:lnTo>
                    <a:pt x="0" y="175020"/>
                  </a:lnTo>
                  <a:lnTo>
                    <a:pt x="203200" y="0"/>
                  </a:lnTo>
                  <a:close/>
                </a:path>
              </a:pathLst>
            </a:custGeom>
            <a:solidFill>
              <a:srgbClr val="2A2A28"/>
            </a:solidFill>
          </p:spPr>
        </p:sp>
        <p:sp>
          <p:nvSpPr>
            <p:cNvPr name="TextBox 5" id="5"/>
            <p:cNvSpPr txBox="true"/>
            <p:nvPr/>
          </p:nvSpPr>
          <p:spPr>
            <a:xfrm>
              <a:off x="101600" y="-47625"/>
              <a:ext cx="949757" cy="2226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319495" y="9705484"/>
            <a:ext cx="12149538" cy="851018"/>
            <a:chOff x="0" y="0"/>
            <a:chExt cx="2498673" cy="175020"/>
          </a:xfrm>
        </p:grpSpPr>
        <p:sp>
          <p:nvSpPr>
            <p:cNvPr name="Freeform 7" id="7"/>
            <p:cNvSpPr/>
            <p:nvPr/>
          </p:nvSpPr>
          <p:spPr>
            <a:xfrm flipH="false" flipV="false" rot="0">
              <a:off x="0" y="0"/>
              <a:ext cx="2498673" cy="175020"/>
            </a:xfrm>
            <a:custGeom>
              <a:avLst/>
              <a:gdLst/>
              <a:ahLst/>
              <a:cxnLst/>
              <a:rect r="r" b="b" t="t" l="l"/>
              <a:pathLst>
                <a:path h="175020" w="2498673">
                  <a:moveTo>
                    <a:pt x="203200" y="0"/>
                  </a:moveTo>
                  <a:lnTo>
                    <a:pt x="2498673" y="0"/>
                  </a:lnTo>
                  <a:lnTo>
                    <a:pt x="2295473" y="175020"/>
                  </a:lnTo>
                  <a:lnTo>
                    <a:pt x="0" y="175020"/>
                  </a:lnTo>
                  <a:lnTo>
                    <a:pt x="203200" y="0"/>
                  </a:lnTo>
                  <a:close/>
                </a:path>
              </a:pathLst>
            </a:custGeom>
            <a:solidFill>
              <a:srgbClr val="AC8B78"/>
            </a:solidFill>
          </p:spPr>
        </p:sp>
        <p:sp>
          <p:nvSpPr>
            <p:cNvPr name="TextBox 8" id="8"/>
            <p:cNvSpPr txBox="true"/>
            <p:nvPr/>
          </p:nvSpPr>
          <p:spPr>
            <a:xfrm>
              <a:off x="101600" y="-47625"/>
              <a:ext cx="2295473" cy="222645"/>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347936" y="463557"/>
            <a:ext cx="5359634" cy="1401375"/>
            <a:chOff x="0" y="0"/>
            <a:chExt cx="669375" cy="175020"/>
          </a:xfrm>
        </p:grpSpPr>
        <p:sp>
          <p:nvSpPr>
            <p:cNvPr name="Freeform 10" id="10"/>
            <p:cNvSpPr/>
            <p:nvPr/>
          </p:nvSpPr>
          <p:spPr>
            <a:xfrm flipH="false" flipV="false" rot="0">
              <a:off x="0" y="0"/>
              <a:ext cx="669375" cy="175020"/>
            </a:xfrm>
            <a:custGeom>
              <a:avLst/>
              <a:gdLst/>
              <a:ahLst/>
              <a:cxnLst/>
              <a:rect r="r" b="b" t="t" l="l"/>
              <a:pathLst>
                <a:path h="175020" w="669375">
                  <a:moveTo>
                    <a:pt x="203200" y="0"/>
                  </a:moveTo>
                  <a:lnTo>
                    <a:pt x="669375" y="0"/>
                  </a:lnTo>
                  <a:lnTo>
                    <a:pt x="466175" y="175020"/>
                  </a:lnTo>
                  <a:lnTo>
                    <a:pt x="0" y="175020"/>
                  </a:lnTo>
                  <a:lnTo>
                    <a:pt x="203200" y="0"/>
                  </a:lnTo>
                  <a:close/>
                </a:path>
              </a:pathLst>
            </a:custGeom>
            <a:solidFill>
              <a:srgbClr val="2A2A28"/>
            </a:solidFill>
          </p:spPr>
        </p:sp>
        <p:sp>
          <p:nvSpPr>
            <p:cNvPr name="TextBox 11" id="11"/>
            <p:cNvSpPr txBox="true"/>
            <p:nvPr/>
          </p:nvSpPr>
          <p:spPr>
            <a:xfrm>
              <a:off x="101600" y="-47625"/>
              <a:ext cx="466175" cy="222645"/>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2017807" y="1235386"/>
            <a:ext cx="5915893" cy="700687"/>
            <a:chOff x="0" y="0"/>
            <a:chExt cx="1477693" cy="175020"/>
          </a:xfrm>
        </p:grpSpPr>
        <p:sp>
          <p:nvSpPr>
            <p:cNvPr name="Freeform 13" id="13"/>
            <p:cNvSpPr/>
            <p:nvPr/>
          </p:nvSpPr>
          <p:spPr>
            <a:xfrm flipH="false" flipV="false" rot="0">
              <a:off x="0" y="0"/>
              <a:ext cx="1477693" cy="175020"/>
            </a:xfrm>
            <a:custGeom>
              <a:avLst/>
              <a:gdLst/>
              <a:ahLst/>
              <a:cxnLst/>
              <a:rect r="r" b="b" t="t" l="l"/>
              <a:pathLst>
                <a:path h="175020" w="1477693">
                  <a:moveTo>
                    <a:pt x="203200" y="0"/>
                  </a:moveTo>
                  <a:lnTo>
                    <a:pt x="1477693" y="0"/>
                  </a:lnTo>
                  <a:lnTo>
                    <a:pt x="1274493" y="175020"/>
                  </a:lnTo>
                  <a:lnTo>
                    <a:pt x="0" y="175020"/>
                  </a:lnTo>
                  <a:lnTo>
                    <a:pt x="203200" y="0"/>
                  </a:lnTo>
                  <a:close/>
                </a:path>
              </a:pathLst>
            </a:custGeom>
            <a:solidFill>
              <a:srgbClr val="AC8B78"/>
            </a:solidFill>
          </p:spPr>
        </p:sp>
        <p:sp>
          <p:nvSpPr>
            <p:cNvPr name="TextBox 14" id="14"/>
            <p:cNvSpPr txBox="true"/>
            <p:nvPr/>
          </p:nvSpPr>
          <p:spPr>
            <a:xfrm>
              <a:off x="101600" y="-47625"/>
              <a:ext cx="1274493" cy="222645"/>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10186919" y="381138"/>
            <a:ext cx="7610676" cy="8877162"/>
          </a:xfrm>
          <a:custGeom>
            <a:avLst/>
            <a:gdLst/>
            <a:ahLst/>
            <a:cxnLst/>
            <a:rect r="r" b="b" t="t" l="l"/>
            <a:pathLst>
              <a:path h="8877162" w="7610676">
                <a:moveTo>
                  <a:pt x="0" y="0"/>
                </a:moveTo>
                <a:lnTo>
                  <a:pt x="7610676" y="0"/>
                </a:lnTo>
                <a:lnTo>
                  <a:pt x="7610676" y="8877162"/>
                </a:lnTo>
                <a:lnTo>
                  <a:pt x="0" y="8877162"/>
                </a:lnTo>
                <a:lnTo>
                  <a:pt x="0" y="0"/>
                </a:lnTo>
                <a:close/>
              </a:path>
            </a:pathLst>
          </a:custGeom>
          <a:blipFill>
            <a:blip r:embed="rId2"/>
            <a:stretch>
              <a:fillRect l="-8811" t="0" r="-7829" b="0"/>
            </a:stretch>
          </a:blipFill>
        </p:spPr>
      </p:sp>
      <p:sp>
        <p:nvSpPr>
          <p:cNvPr name="TextBox 16" id="16"/>
          <p:cNvSpPr txBox="true"/>
          <p:nvPr/>
        </p:nvSpPr>
        <p:spPr>
          <a:xfrm rot="0">
            <a:off x="0" y="2031748"/>
            <a:ext cx="6458364" cy="2087245"/>
          </a:xfrm>
          <a:prstGeom prst="rect">
            <a:avLst/>
          </a:prstGeom>
        </p:spPr>
        <p:txBody>
          <a:bodyPr anchor="t" rtlCol="false" tIns="0" lIns="0" bIns="0" rIns="0">
            <a:spAutoFit/>
          </a:bodyPr>
          <a:lstStyle/>
          <a:p>
            <a:pPr algn="l">
              <a:lnSpc>
                <a:spcPts val="3499"/>
              </a:lnSpc>
              <a:spcBef>
                <a:spcPct val="0"/>
              </a:spcBef>
            </a:pPr>
            <a:r>
              <a:rPr lang="en-US" b="true" sz="2499">
                <a:solidFill>
                  <a:srgbClr val="000000"/>
                </a:solidFill>
                <a:latin typeface="Arimo Bold"/>
                <a:ea typeface="Arimo Bold"/>
                <a:cs typeface="Arimo Bold"/>
                <a:sym typeface="Arimo Bold"/>
              </a:rPr>
              <a:t>Real-Time Updates on Room Availability.</a:t>
            </a:r>
          </a:p>
          <a:p>
            <a:pPr algn="l">
              <a:lnSpc>
                <a:spcPts val="3499"/>
              </a:lnSpc>
              <a:spcBef>
                <a:spcPct val="0"/>
              </a:spcBef>
            </a:pPr>
            <a:r>
              <a:rPr lang="en-US" sz="2499">
                <a:solidFill>
                  <a:srgbClr val="000000"/>
                </a:solidFill>
                <a:latin typeface="Arimo"/>
                <a:ea typeface="Arimo"/>
                <a:cs typeface="Arimo"/>
                <a:sym typeface="Arimo"/>
              </a:rPr>
              <a:t>SELECT room_id, room_type, is_available</a:t>
            </a:r>
          </a:p>
          <a:p>
            <a:pPr algn="l">
              <a:lnSpc>
                <a:spcPts val="3499"/>
              </a:lnSpc>
              <a:spcBef>
                <a:spcPct val="0"/>
              </a:spcBef>
            </a:pPr>
            <a:r>
              <a:rPr lang="en-US" sz="2499">
                <a:solidFill>
                  <a:srgbClr val="000000"/>
                </a:solidFill>
                <a:latin typeface="Arimo"/>
                <a:ea typeface="Arimo"/>
                <a:cs typeface="Arimo"/>
                <a:sym typeface="Arimo"/>
              </a:rPr>
              <a:t>FROM Room</a:t>
            </a:r>
          </a:p>
          <a:p>
            <a:pPr algn="l">
              <a:lnSpc>
                <a:spcPts val="3499"/>
              </a:lnSpc>
              <a:spcBef>
                <a:spcPct val="0"/>
              </a:spcBef>
            </a:pPr>
            <a:r>
              <a:rPr lang="en-US" sz="2499">
                <a:solidFill>
                  <a:srgbClr val="000000"/>
                </a:solidFill>
                <a:latin typeface="Arimo"/>
                <a:ea typeface="Arimo"/>
                <a:cs typeface="Arimo"/>
                <a:sym typeface="Arimo"/>
              </a:rPr>
              <a:t>WHERE is_available = 1;</a:t>
            </a:r>
          </a:p>
          <a:p>
            <a:pPr algn="ctr">
              <a:lnSpc>
                <a:spcPts val="2659"/>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DAGW2wnRiFY</dc:identifier>
  <dcterms:modified xsi:type="dcterms:W3CDTF">2011-08-01T06:04:30Z</dcterms:modified>
  <cp:revision>1</cp:revision>
  <dc:title>Blue and Yellow Geometric Gradient Project Presentation</dc:title>
</cp:coreProperties>
</file>

<file path=docProps/thumbnail.jpeg>
</file>